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7" r:id="rId5"/>
    <p:sldMasterId id="2147484309" r:id="rId6"/>
    <p:sldMasterId id="2147484337" r:id="rId7"/>
    <p:sldMasterId id="2147484373" r:id="rId8"/>
  </p:sldMasterIdLst>
  <p:notesMasterIdLst>
    <p:notesMasterId r:id="rId30"/>
  </p:notesMasterIdLst>
  <p:handoutMasterIdLst>
    <p:handoutMasterId r:id="rId31"/>
  </p:handoutMasterIdLst>
  <p:sldIdLst>
    <p:sldId id="1374" r:id="rId9"/>
    <p:sldId id="1364" r:id="rId10"/>
    <p:sldId id="1365" r:id="rId11"/>
    <p:sldId id="1341" r:id="rId12"/>
    <p:sldId id="1343" r:id="rId13"/>
    <p:sldId id="1373" r:id="rId14"/>
    <p:sldId id="1344" r:id="rId15"/>
    <p:sldId id="1372" r:id="rId16"/>
    <p:sldId id="1345" r:id="rId17"/>
    <p:sldId id="1347" r:id="rId18"/>
    <p:sldId id="1366" r:id="rId19"/>
    <p:sldId id="1350" r:id="rId20"/>
    <p:sldId id="1367" r:id="rId21"/>
    <p:sldId id="1368" r:id="rId22"/>
    <p:sldId id="1353" r:id="rId23"/>
    <p:sldId id="1354" r:id="rId24"/>
    <p:sldId id="1355" r:id="rId25"/>
    <p:sldId id="1356" r:id="rId26"/>
    <p:sldId id="1369" r:id="rId27"/>
    <p:sldId id="1370" r:id="rId28"/>
    <p:sldId id="1371"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Vladimir Vinogradsky" initials="V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98" autoAdjust="0"/>
    <p:restoredTop sz="67206" autoAdjust="0"/>
  </p:normalViewPr>
  <p:slideViewPr>
    <p:cSldViewPr>
      <p:cViewPr varScale="1">
        <p:scale>
          <a:sx n="60" d="100"/>
          <a:sy n="60" d="100"/>
        </p:scale>
        <p:origin x="942" y="66"/>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290A75-640B-474C-A17C-450222DBBDD3}"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US"/>
        </a:p>
      </dgm:t>
    </dgm:pt>
    <dgm:pt modelId="{18F67DDF-019D-41A1-932B-E0B0D9F8F297}">
      <dgm:prSet phldrT="[Text]"/>
      <dgm:spPr/>
      <dgm:t>
        <a:bodyPr/>
        <a:lstStyle/>
        <a:p>
          <a:endParaRPr lang="en-US" dirty="0"/>
        </a:p>
      </dgm:t>
    </dgm:pt>
    <dgm:pt modelId="{3CCADBA7-300D-4B7C-9AEF-8A1223F94EE2}" type="parTrans" cxnId="{C1726BCC-F063-4639-8281-C4BAD479C119}">
      <dgm:prSet/>
      <dgm:spPr/>
      <dgm:t>
        <a:bodyPr/>
        <a:lstStyle/>
        <a:p>
          <a:endParaRPr lang="en-US"/>
        </a:p>
      </dgm:t>
    </dgm:pt>
    <dgm:pt modelId="{18095583-91A6-4F93-A85E-CE03EB1CAA8B}" type="sibTrans" cxnId="{C1726BCC-F063-4639-8281-C4BAD479C119}">
      <dgm:prSet/>
      <dgm:spPr/>
      <dgm:t>
        <a:bodyPr/>
        <a:lstStyle/>
        <a:p>
          <a:endParaRPr lang="en-US"/>
        </a:p>
      </dgm:t>
    </dgm:pt>
    <dgm:pt modelId="{DBB2D4D9-CB9A-4AB3-A0CB-E50A3D030B69}">
      <dgm:prSet phldrT="[Text]" custT="1"/>
      <dgm:spPr/>
      <dgm:t>
        <a:bodyPr/>
        <a:lstStyle/>
        <a:p>
          <a:r>
            <a:rPr lang="en-US" sz="1800" dirty="0" smtClean="0"/>
            <a:t>Monetize data or services</a:t>
          </a:r>
          <a:endParaRPr lang="en-US" sz="1800" dirty="0"/>
        </a:p>
      </dgm:t>
    </dgm:pt>
    <dgm:pt modelId="{2F690AE7-C354-4227-98F5-8F8841CBF830}" type="parTrans" cxnId="{F6C5C220-D93A-4725-B898-3ADC73F686CD}">
      <dgm:prSet/>
      <dgm:spPr/>
      <dgm:t>
        <a:bodyPr/>
        <a:lstStyle/>
        <a:p>
          <a:endParaRPr lang="en-US"/>
        </a:p>
      </dgm:t>
    </dgm:pt>
    <dgm:pt modelId="{70990D73-451D-4BE6-BFE4-4C423E490C48}" type="sibTrans" cxnId="{F6C5C220-D93A-4725-B898-3ADC73F686CD}">
      <dgm:prSet/>
      <dgm:spPr/>
      <dgm:t>
        <a:bodyPr/>
        <a:lstStyle/>
        <a:p>
          <a:endParaRPr lang="en-US"/>
        </a:p>
      </dgm:t>
    </dgm:pt>
    <dgm:pt modelId="{97FF132C-CC24-457A-B2C7-12CE90155421}">
      <dgm:prSet phldrT="[Text]" custT="1"/>
      <dgm:spPr/>
      <dgm:t>
        <a:bodyPr/>
        <a:lstStyle/>
        <a:p>
          <a:r>
            <a:rPr lang="en-US" sz="1800" dirty="0" smtClean="0"/>
            <a:t>Make product into</a:t>
          </a:r>
          <a:r>
            <a:rPr lang="en-US" sz="1800" baseline="0" dirty="0" smtClean="0"/>
            <a:t> a </a:t>
          </a:r>
          <a:r>
            <a:rPr lang="en-US" sz="1800" dirty="0" smtClean="0"/>
            <a:t>platform</a:t>
          </a:r>
          <a:endParaRPr lang="en-US" sz="1800" dirty="0"/>
        </a:p>
      </dgm:t>
    </dgm:pt>
    <dgm:pt modelId="{8E9835F0-FBBC-4E9C-8C5B-D7F4B3AB7504}" type="parTrans" cxnId="{A44101E8-D5B8-41FF-A33D-019734989C5D}">
      <dgm:prSet/>
      <dgm:spPr/>
      <dgm:t>
        <a:bodyPr/>
        <a:lstStyle/>
        <a:p>
          <a:endParaRPr lang="en-US"/>
        </a:p>
      </dgm:t>
    </dgm:pt>
    <dgm:pt modelId="{BD161437-73C2-4425-84C1-A3C40B7233C1}" type="sibTrans" cxnId="{A44101E8-D5B8-41FF-A33D-019734989C5D}">
      <dgm:prSet/>
      <dgm:spPr/>
      <dgm:t>
        <a:bodyPr/>
        <a:lstStyle/>
        <a:p>
          <a:endParaRPr lang="en-US"/>
        </a:p>
      </dgm:t>
    </dgm:pt>
    <dgm:pt modelId="{21F2DF6D-6F51-40D7-B570-1DB40A0A7DF0}">
      <dgm:prSet phldrT="[Text]" custT="1"/>
      <dgm:spPr/>
      <dgm:t>
        <a:bodyPr/>
        <a:lstStyle/>
        <a:p>
          <a:r>
            <a:rPr lang="en-US" sz="1800" dirty="0" smtClean="0"/>
            <a:t>Innovate faster</a:t>
          </a:r>
          <a:endParaRPr lang="en-US" sz="1800" dirty="0"/>
        </a:p>
      </dgm:t>
    </dgm:pt>
    <dgm:pt modelId="{DCDFEA92-C859-4DFF-908C-6B819AD88EBA}" type="parTrans" cxnId="{7AF4FDA6-F3AF-4656-815F-5E5A4578DFB5}">
      <dgm:prSet/>
      <dgm:spPr/>
      <dgm:t>
        <a:bodyPr/>
        <a:lstStyle/>
        <a:p>
          <a:endParaRPr lang="en-US"/>
        </a:p>
      </dgm:t>
    </dgm:pt>
    <dgm:pt modelId="{2901DE9A-3FD0-43FA-961B-CF67BB51F816}" type="sibTrans" cxnId="{7AF4FDA6-F3AF-4656-815F-5E5A4578DFB5}">
      <dgm:prSet/>
      <dgm:spPr/>
      <dgm:t>
        <a:bodyPr/>
        <a:lstStyle/>
        <a:p>
          <a:endParaRPr lang="en-US"/>
        </a:p>
      </dgm:t>
    </dgm:pt>
    <dgm:pt modelId="{323872D8-C01D-9A44-8BFA-09899138C938}">
      <dgm:prSet/>
      <dgm:spPr/>
      <dgm:t>
        <a:bodyPr/>
        <a:lstStyle/>
        <a:p>
          <a:r>
            <a:rPr lang="en-US" dirty="0" smtClean="0"/>
            <a:t>Open new channels</a:t>
          </a:r>
          <a:endParaRPr lang="en-US" dirty="0"/>
        </a:p>
      </dgm:t>
    </dgm:pt>
    <dgm:pt modelId="{59EC22D3-7870-1C48-8517-CC52B5F00BD8}" type="parTrans" cxnId="{22A6B9F3-5677-614D-903C-41487E637B6A}">
      <dgm:prSet/>
      <dgm:spPr/>
      <dgm:t>
        <a:bodyPr/>
        <a:lstStyle/>
        <a:p>
          <a:endParaRPr lang="en-US"/>
        </a:p>
      </dgm:t>
    </dgm:pt>
    <dgm:pt modelId="{0D1F30B0-03C8-8342-A867-D95FBE0340F7}" type="sibTrans" cxnId="{22A6B9F3-5677-614D-903C-41487E637B6A}">
      <dgm:prSet/>
      <dgm:spPr/>
      <dgm:t>
        <a:bodyPr/>
        <a:lstStyle/>
        <a:p>
          <a:endParaRPr lang="en-US"/>
        </a:p>
      </dgm:t>
    </dgm:pt>
    <dgm:pt modelId="{D8A724F0-988E-4E12-B1C9-BC1617EA4FC0}" type="pres">
      <dgm:prSet presAssocID="{8A290A75-640B-474C-A17C-450222DBBDD3}" presName="composite" presStyleCnt="0">
        <dgm:presLayoutVars>
          <dgm:chMax val="1"/>
          <dgm:dir/>
          <dgm:resizeHandles val="exact"/>
        </dgm:presLayoutVars>
      </dgm:prSet>
      <dgm:spPr/>
      <dgm:t>
        <a:bodyPr/>
        <a:lstStyle/>
        <a:p>
          <a:endParaRPr lang="en-US"/>
        </a:p>
      </dgm:t>
    </dgm:pt>
    <dgm:pt modelId="{6E07C9A9-E27E-44DF-8ED3-D33B26511591}" type="pres">
      <dgm:prSet presAssocID="{8A290A75-640B-474C-A17C-450222DBBDD3}" presName="radial" presStyleCnt="0">
        <dgm:presLayoutVars>
          <dgm:animLvl val="ctr"/>
        </dgm:presLayoutVars>
      </dgm:prSet>
      <dgm:spPr/>
      <dgm:t>
        <a:bodyPr/>
        <a:lstStyle/>
        <a:p>
          <a:endParaRPr lang="en-US"/>
        </a:p>
      </dgm:t>
    </dgm:pt>
    <dgm:pt modelId="{1D4FDAD5-7770-431D-A28C-FDC285045CB4}" type="pres">
      <dgm:prSet presAssocID="{18F67DDF-019D-41A1-932B-E0B0D9F8F297}" presName="centerShape" presStyleLbl="vennNode1" presStyleIdx="0" presStyleCnt="5"/>
      <dgm:spPr/>
      <dgm:t>
        <a:bodyPr/>
        <a:lstStyle/>
        <a:p>
          <a:endParaRPr lang="en-US"/>
        </a:p>
      </dgm:t>
    </dgm:pt>
    <dgm:pt modelId="{3636E612-9D5D-4DA0-A001-D200B2A3D726}" type="pres">
      <dgm:prSet presAssocID="{DBB2D4D9-CB9A-4AB3-A0CB-E50A3D030B69}" presName="node" presStyleLbl="vennNode1" presStyleIdx="1" presStyleCnt="5" custRadScaleRad="112178" custRadScaleInc="1391">
        <dgm:presLayoutVars>
          <dgm:bulletEnabled val="1"/>
        </dgm:presLayoutVars>
      </dgm:prSet>
      <dgm:spPr/>
      <dgm:t>
        <a:bodyPr/>
        <a:lstStyle/>
        <a:p>
          <a:endParaRPr lang="en-US"/>
        </a:p>
      </dgm:t>
    </dgm:pt>
    <dgm:pt modelId="{39601EE5-3931-BA4C-8311-A6F1DBDD05B8}" type="pres">
      <dgm:prSet presAssocID="{323872D8-C01D-9A44-8BFA-09899138C938}" presName="node" presStyleLbl="vennNode1" presStyleIdx="2" presStyleCnt="5" custRadScaleRad="103328">
        <dgm:presLayoutVars>
          <dgm:bulletEnabled val="1"/>
        </dgm:presLayoutVars>
      </dgm:prSet>
      <dgm:spPr/>
      <dgm:t>
        <a:bodyPr/>
        <a:lstStyle/>
        <a:p>
          <a:endParaRPr lang="en-US"/>
        </a:p>
      </dgm:t>
    </dgm:pt>
    <dgm:pt modelId="{63E3DD47-3528-4869-8D8E-005C62E4B217}" type="pres">
      <dgm:prSet presAssocID="{21F2DF6D-6F51-40D7-B570-1DB40A0A7DF0}" presName="node" presStyleLbl="vennNode1" presStyleIdx="3" presStyleCnt="5" custRadScaleRad="103330">
        <dgm:presLayoutVars>
          <dgm:bulletEnabled val="1"/>
        </dgm:presLayoutVars>
      </dgm:prSet>
      <dgm:spPr/>
      <dgm:t>
        <a:bodyPr/>
        <a:lstStyle/>
        <a:p>
          <a:endParaRPr lang="en-US"/>
        </a:p>
      </dgm:t>
    </dgm:pt>
    <dgm:pt modelId="{22632344-1227-45AA-AF5B-7B11EB6ADED1}" type="pres">
      <dgm:prSet presAssocID="{97FF132C-CC24-457A-B2C7-12CE90155421}" presName="node" presStyleLbl="vennNode1" presStyleIdx="4" presStyleCnt="5">
        <dgm:presLayoutVars>
          <dgm:bulletEnabled val="1"/>
        </dgm:presLayoutVars>
      </dgm:prSet>
      <dgm:spPr/>
      <dgm:t>
        <a:bodyPr/>
        <a:lstStyle/>
        <a:p>
          <a:endParaRPr lang="en-US"/>
        </a:p>
      </dgm:t>
    </dgm:pt>
  </dgm:ptLst>
  <dgm:cxnLst>
    <dgm:cxn modelId="{7AF4FDA6-F3AF-4656-815F-5E5A4578DFB5}" srcId="{18F67DDF-019D-41A1-932B-E0B0D9F8F297}" destId="{21F2DF6D-6F51-40D7-B570-1DB40A0A7DF0}" srcOrd="2" destOrd="0" parTransId="{DCDFEA92-C859-4DFF-908C-6B819AD88EBA}" sibTransId="{2901DE9A-3FD0-43FA-961B-CF67BB51F816}"/>
    <dgm:cxn modelId="{22A6B9F3-5677-614D-903C-41487E637B6A}" srcId="{18F67DDF-019D-41A1-932B-E0B0D9F8F297}" destId="{323872D8-C01D-9A44-8BFA-09899138C938}" srcOrd="1" destOrd="0" parTransId="{59EC22D3-7870-1C48-8517-CC52B5F00BD8}" sibTransId="{0D1F30B0-03C8-8342-A867-D95FBE0340F7}"/>
    <dgm:cxn modelId="{1FEE1C85-47E9-4CF4-BC6B-1725BE531571}" type="presOf" srcId="{97FF132C-CC24-457A-B2C7-12CE90155421}" destId="{22632344-1227-45AA-AF5B-7B11EB6ADED1}" srcOrd="0" destOrd="0" presId="urn:microsoft.com/office/officeart/2005/8/layout/radial3"/>
    <dgm:cxn modelId="{F6C5C220-D93A-4725-B898-3ADC73F686CD}" srcId="{18F67DDF-019D-41A1-932B-E0B0D9F8F297}" destId="{DBB2D4D9-CB9A-4AB3-A0CB-E50A3D030B69}" srcOrd="0" destOrd="0" parTransId="{2F690AE7-C354-4227-98F5-8F8841CBF830}" sibTransId="{70990D73-451D-4BE6-BFE4-4C423E490C48}"/>
    <dgm:cxn modelId="{EFE63580-4E53-468F-878F-0F668CC7820C}" type="presOf" srcId="{323872D8-C01D-9A44-8BFA-09899138C938}" destId="{39601EE5-3931-BA4C-8311-A6F1DBDD05B8}" srcOrd="0" destOrd="0" presId="urn:microsoft.com/office/officeart/2005/8/layout/radial3"/>
    <dgm:cxn modelId="{82203963-2748-4B84-AAFA-4F83292C0837}" type="presOf" srcId="{8A290A75-640B-474C-A17C-450222DBBDD3}" destId="{D8A724F0-988E-4E12-B1C9-BC1617EA4FC0}" srcOrd="0" destOrd="0" presId="urn:microsoft.com/office/officeart/2005/8/layout/radial3"/>
    <dgm:cxn modelId="{C1726BCC-F063-4639-8281-C4BAD479C119}" srcId="{8A290A75-640B-474C-A17C-450222DBBDD3}" destId="{18F67DDF-019D-41A1-932B-E0B0D9F8F297}" srcOrd="0" destOrd="0" parTransId="{3CCADBA7-300D-4B7C-9AEF-8A1223F94EE2}" sibTransId="{18095583-91A6-4F93-A85E-CE03EB1CAA8B}"/>
    <dgm:cxn modelId="{019FFEF9-8042-4ADA-A85C-92178DD39C3E}" type="presOf" srcId="{18F67DDF-019D-41A1-932B-E0B0D9F8F297}" destId="{1D4FDAD5-7770-431D-A28C-FDC285045CB4}" srcOrd="0" destOrd="0" presId="urn:microsoft.com/office/officeart/2005/8/layout/radial3"/>
    <dgm:cxn modelId="{AF2EE3EF-F397-4CB7-A84E-E11C3A9E18D2}" type="presOf" srcId="{DBB2D4D9-CB9A-4AB3-A0CB-E50A3D030B69}" destId="{3636E612-9D5D-4DA0-A001-D200B2A3D726}" srcOrd="0" destOrd="0" presId="urn:microsoft.com/office/officeart/2005/8/layout/radial3"/>
    <dgm:cxn modelId="{548DEE11-C0BA-4705-A502-A348375E6D9A}" type="presOf" srcId="{21F2DF6D-6F51-40D7-B570-1DB40A0A7DF0}" destId="{63E3DD47-3528-4869-8D8E-005C62E4B217}" srcOrd="0" destOrd="0" presId="urn:microsoft.com/office/officeart/2005/8/layout/radial3"/>
    <dgm:cxn modelId="{A44101E8-D5B8-41FF-A33D-019734989C5D}" srcId="{18F67DDF-019D-41A1-932B-E0B0D9F8F297}" destId="{97FF132C-CC24-457A-B2C7-12CE90155421}" srcOrd="3" destOrd="0" parTransId="{8E9835F0-FBBC-4E9C-8C5B-D7F4B3AB7504}" sibTransId="{BD161437-73C2-4425-84C1-A3C40B7233C1}"/>
    <dgm:cxn modelId="{2A3CF0F9-4C53-48E1-8FAF-317DBEF00E12}" type="presParOf" srcId="{D8A724F0-988E-4E12-B1C9-BC1617EA4FC0}" destId="{6E07C9A9-E27E-44DF-8ED3-D33B26511591}" srcOrd="0" destOrd="0" presId="urn:microsoft.com/office/officeart/2005/8/layout/radial3"/>
    <dgm:cxn modelId="{184D605E-333E-4662-96C3-35C248BA5BE9}" type="presParOf" srcId="{6E07C9A9-E27E-44DF-8ED3-D33B26511591}" destId="{1D4FDAD5-7770-431D-A28C-FDC285045CB4}" srcOrd="0" destOrd="0" presId="urn:microsoft.com/office/officeart/2005/8/layout/radial3"/>
    <dgm:cxn modelId="{3358DA36-4B40-4D41-BB73-7AF70453577F}" type="presParOf" srcId="{6E07C9A9-E27E-44DF-8ED3-D33B26511591}" destId="{3636E612-9D5D-4DA0-A001-D200B2A3D726}" srcOrd="1" destOrd="0" presId="urn:microsoft.com/office/officeart/2005/8/layout/radial3"/>
    <dgm:cxn modelId="{CF94B00C-26A2-4AD3-9C36-5481E0AA0689}" type="presParOf" srcId="{6E07C9A9-E27E-44DF-8ED3-D33B26511591}" destId="{39601EE5-3931-BA4C-8311-A6F1DBDD05B8}" srcOrd="2" destOrd="0" presId="urn:microsoft.com/office/officeart/2005/8/layout/radial3"/>
    <dgm:cxn modelId="{ECEEC891-4DCA-45EC-9EED-0B456F131189}" type="presParOf" srcId="{6E07C9A9-E27E-44DF-8ED3-D33B26511591}" destId="{63E3DD47-3528-4869-8D8E-005C62E4B217}" srcOrd="3" destOrd="0" presId="urn:microsoft.com/office/officeart/2005/8/layout/radial3"/>
    <dgm:cxn modelId="{5D0976FF-9419-4310-B6BC-B6EC25722374}" type="presParOf" srcId="{6E07C9A9-E27E-44DF-8ED3-D33B26511591}" destId="{22632344-1227-45AA-AF5B-7B11EB6ADED1}" srcOrd="4" destOrd="0" presId="urn:microsoft.com/office/officeart/2005/8/layout/radial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FDAD5-7770-431D-A28C-FDC285045CB4}">
      <dsp:nvSpPr>
        <dsp:cNvPr id="0" name=""/>
        <dsp:cNvSpPr/>
      </dsp:nvSpPr>
      <dsp:spPr>
        <a:xfrm>
          <a:off x="2431686" y="1191180"/>
          <a:ext cx="2967501" cy="2967501"/>
        </a:xfrm>
        <a:prstGeom prst="ellipse">
          <a:avLst/>
        </a:prstGeom>
        <a:solidFill>
          <a:schemeClr val="accent2">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866266" y="1625760"/>
        <a:ext cx="2098341" cy="2098341"/>
      </dsp:txXfrm>
    </dsp:sp>
    <dsp:sp modelId="{3636E612-9D5D-4DA0-A001-D200B2A3D726}">
      <dsp:nvSpPr>
        <dsp:cNvPr id="0" name=""/>
        <dsp:cNvSpPr/>
      </dsp:nvSpPr>
      <dsp:spPr>
        <a:xfrm>
          <a:off x="3220925" y="0"/>
          <a:ext cx="1483750" cy="1483750"/>
        </a:xfrm>
        <a:prstGeom prst="ellipse">
          <a:avLst/>
        </a:prstGeom>
        <a:solidFill>
          <a:schemeClr val="accent3">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Monetize data or services</a:t>
          </a:r>
          <a:endParaRPr lang="en-US" sz="1800" kern="1200" dirty="0"/>
        </a:p>
      </dsp:txBody>
      <dsp:txXfrm>
        <a:off x="3438215" y="217290"/>
        <a:ext cx="1049170" cy="1049170"/>
      </dsp:txXfrm>
    </dsp:sp>
    <dsp:sp modelId="{39601EE5-3931-BA4C-8311-A6F1DBDD05B8}">
      <dsp:nvSpPr>
        <dsp:cNvPr id="0" name=""/>
        <dsp:cNvSpPr/>
      </dsp:nvSpPr>
      <dsp:spPr>
        <a:xfrm>
          <a:off x="5170401" y="1933055"/>
          <a:ext cx="1483750" cy="1483750"/>
        </a:xfrm>
        <a:prstGeom prst="ellipse">
          <a:avLst/>
        </a:prstGeom>
        <a:solidFill>
          <a:schemeClr val="accent4">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Open new channels</a:t>
          </a:r>
          <a:endParaRPr lang="en-US" sz="2000" kern="1200" dirty="0"/>
        </a:p>
      </dsp:txBody>
      <dsp:txXfrm>
        <a:off x="5387691" y="2150345"/>
        <a:ext cx="1049170" cy="1049170"/>
      </dsp:txXfrm>
    </dsp:sp>
    <dsp:sp modelId="{63E3DD47-3528-4869-8D8E-005C62E4B217}">
      <dsp:nvSpPr>
        <dsp:cNvPr id="0" name=""/>
        <dsp:cNvSpPr/>
      </dsp:nvSpPr>
      <dsp:spPr>
        <a:xfrm>
          <a:off x="3173561" y="3866111"/>
          <a:ext cx="1483750" cy="1483750"/>
        </a:xfrm>
        <a:prstGeom prst="ellipse">
          <a:avLst/>
        </a:prstGeom>
        <a:solidFill>
          <a:schemeClr val="accent5">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Innovate faster</a:t>
          </a:r>
          <a:endParaRPr lang="en-US" sz="1800" kern="1200" dirty="0"/>
        </a:p>
      </dsp:txBody>
      <dsp:txXfrm>
        <a:off x="3390851" y="4083401"/>
        <a:ext cx="1049170" cy="1049170"/>
      </dsp:txXfrm>
    </dsp:sp>
    <dsp:sp modelId="{22632344-1227-45AA-AF5B-7B11EB6ADED1}">
      <dsp:nvSpPr>
        <dsp:cNvPr id="0" name=""/>
        <dsp:cNvSpPr/>
      </dsp:nvSpPr>
      <dsp:spPr>
        <a:xfrm>
          <a:off x="1241035" y="1933055"/>
          <a:ext cx="1483750" cy="1483750"/>
        </a:xfrm>
        <a:prstGeom prst="ellipse">
          <a:avLst/>
        </a:prstGeom>
        <a:solidFill>
          <a:schemeClr val="accent6">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Make product into</a:t>
          </a:r>
          <a:r>
            <a:rPr lang="en-US" sz="1800" kern="1200" baseline="0" dirty="0" smtClean="0"/>
            <a:t> a </a:t>
          </a:r>
          <a:r>
            <a:rPr lang="en-US" sz="1800" kern="1200" dirty="0" smtClean="0"/>
            <a:t>platform</a:t>
          </a:r>
          <a:endParaRPr lang="en-US" sz="1800" kern="1200" dirty="0"/>
        </a:p>
      </dsp:txBody>
      <dsp:txXfrm>
        <a:off x="1458325" y="2150345"/>
        <a:ext cx="1049170" cy="104917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11/12/2015 1:16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11/12/2015 1:16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2"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3277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59262DC1-9201-42E2-B0EB-29C97C85D6CF}" type="datetime8">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11/12/2015 1:16 PM</a:t>
            </a:fld>
            <a:endPar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3277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4BAF6A96-0489-47F4-89F1-2BD095A670C2}" type="slidenum">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a:t>
            </a:fld>
            <a:endPar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5729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11/12/2015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2076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891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782F34FF-29CF-4BD6-92EE-9DAF05F901D9}" type="datetime8">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11/12/2015 1:16 PM</a:t>
            </a:fld>
            <a:endPar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8"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0E38F3F3-45FC-4C69-BC1F-C282FE7EFA22}" type="slidenum">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21</a:t>
            </a:fld>
            <a:endPar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6" name="Footer Placeholder 5"/>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32691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It shows we have a very broad platform.  It about BOTH IaaS and PaaS, that these work together.  It shows that we continue to lead in world class IT capabilities and that there’s really nothing missing.</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400" b="1"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We have already seen how the Azure Platform is IaaS + Pass – but I want you to understand that this is a huge number of capabilities – IT building blocks if you will.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Every one of these blocks you provision anytime, self-service anywhere in the world 24x7.  You pay for what you use, you can get more or less anytime and you can fully automate everything…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DON’T spent too much time on this slide – you are going to DEMO (aren’t you!!!)…  DON’T go through each block…</a:t>
            </a:r>
          </a:p>
          <a:p>
            <a:pPr marL="0" marR="0" lvl="0" indent="0" algn="l" defTabSz="932742" rtl="0" eaLnBrk="1" fontAlgn="auto" latinLnBrk="0" hangingPunct="1">
              <a:lnSpc>
                <a:spcPct val="107000"/>
              </a:lnSpc>
              <a:spcBef>
                <a:spcPts val="0"/>
              </a:spcBef>
              <a:spcAft>
                <a:spcPts val="800"/>
              </a:spcAft>
              <a:buClrTx/>
              <a:buSzTx/>
              <a:buFontTx/>
              <a:buNone/>
              <a:tabLst/>
              <a:defRPr/>
            </a:pPr>
            <a:endParaRPr kumimoji="0" lang="en-US" sz="14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Segoe UI Light" pitchFamily="34" charset="0"/>
                <a:ea typeface="+mn-ea"/>
                <a:cs typeface="+mn-cs"/>
              </a:rPr>
              <a:t>Transition to NEXT Slide:</a:t>
            </a: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mn-ea"/>
                <a:cs typeface="+mn-cs"/>
              </a:rPr>
              <a:t>  Make the build go backwards to show JUST IaaS and then you will go to the demo to show it.</a:t>
            </a: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11/12/2015 1:16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71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solidFill>
                  <a:prstClr val="black"/>
                </a:solidFill>
              </a:rPr>
              <a:pPr/>
              <a:t>11/12/2015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762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659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822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813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4438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575F8-F807-4379-A925-AAA02655962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6499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a:t>
            </a:r>
            <a:r>
              <a:rPr lang="en-US" baseline="0" dirty="0" smtClean="0"/>
              <a:t> Engagement:</a:t>
            </a:r>
          </a:p>
          <a:p>
            <a:r>
              <a:rPr lang="en-US" sz="900" dirty="0" smtClean="0">
                <a:solidFill>
                  <a:schemeClr val="tx1"/>
                </a:solidFill>
              </a:rPr>
              <a:t>Optimize and secure backend</a:t>
            </a:r>
          </a:p>
          <a:p>
            <a:r>
              <a:rPr lang="en-US" sz="900" dirty="0" smtClean="0">
                <a:solidFill>
                  <a:schemeClr val="tx1"/>
                </a:solidFill>
              </a:rPr>
              <a:t>Authorize and throttle requests</a:t>
            </a:r>
          </a:p>
          <a:p>
            <a:r>
              <a:rPr lang="en-US" sz="900" dirty="0" smtClean="0">
                <a:solidFill>
                  <a:schemeClr val="tx1"/>
                </a:solidFill>
              </a:rPr>
              <a:t>Get visibility into usage and health</a:t>
            </a:r>
          </a:p>
          <a:p>
            <a:r>
              <a:rPr lang="en-US" sz="900" dirty="0" smtClean="0">
                <a:solidFill>
                  <a:schemeClr val="tx1"/>
                </a:solidFill>
              </a:rPr>
              <a:t>Drive developer adoption</a:t>
            </a:r>
          </a:p>
          <a:p>
            <a:endParaRPr lang="en-US" dirty="0" smtClean="0"/>
          </a:p>
          <a:p>
            <a:r>
              <a:rPr lang="en-US" dirty="0" smtClean="0"/>
              <a:t>Partner Ecosystem:</a:t>
            </a:r>
          </a:p>
          <a:p>
            <a:r>
              <a:rPr lang="en-US" sz="900" dirty="0" smtClean="0">
                <a:solidFill>
                  <a:schemeClr val="tx1"/>
                </a:solidFill>
              </a:rPr>
              <a:t>Modernize legacy </a:t>
            </a:r>
            <a:r>
              <a:rPr lang="en-US" sz="900" dirty="0" err="1" smtClean="0">
                <a:solidFill>
                  <a:schemeClr val="tx1"/>
                </a:solidFill>
              </a:rPr>
              <a:t>backends</a:t>
            </a:r>
            <a:endParaRPr lang="en-US" sz="900" dirty="0" smtClean="0">
              <a:solidFill>
                <a:schemeClr val="tx1"/>
              </a:solidFill>
            </a:endParaRPr>
          </a:p>
          <a:p>
            <a:r>
              <a:rPr lang="en-US" sz="900" dirty="0" smtClean="0">
                <a:solidFill>
                  <a:schemeClr val="tx1"/>
                </a:solidFill>
              </a:rPr>
              <a:t>Package APIs into tiers</a:t>
            </a:r>
          </a:p>
          <a:p>
            <a:r>
              <a:rPr lang="en-US" sz="900" dirty="0" smtClean="0">
                <a:solidFill>
                  <a:schemeClr val="tx1"/>
                </a:solidFill>
              </a:rPr>
              <a:t>Enforce usage limits</a:t>
            </a:r>
          </a:p>
          <a:p>
            <a:r>
              <a:rPr lang="en-US" sz="900" dirty="0" smtClean="0">
                <a:solidFill>
                  <a:schemeClr val="tx1"/>
                </a:solidFill>
              </a:rPr>
              <a:t>Provide support and receive feedback</a:t>
            </a:r>
          </a:p>
          <a:p>
            <a:endParaRPr lang="en-US" dirty="0" smtClean="0"/>
          </a:p>
          <a:p>
            <a:r>
              <a:rPr lang="en-US" dirty="0" smtClean="0"/>
              <a:t>Business</a:t>
            </a:r>
            <a:r>
              <a:rPr lang="en-US" baseline="0" dirty="0" smtClean="0"/>
              <a:t> Agility:</a:t>
            </a:r>
          </a:p>
          <a:p>
            <a:r>
              <a:rPr lang="en-US" sz="900" dirty="0" smtClean="0">
                <a:solidFill>
                  <a:schemeClr val="tx1"/>
                </a:solidFill>
              </a:rPr>
              <a:t>Normalize legacy </a:t>
            </a:r>
            <a:r>
              <a:rPr lang="en-US" sz="900" dirty="0" err="1" smtClean="0">
                <a:solidFill>
                  <a:schemeClr val="tx1"/>
                </a:solidFill>
              </a:rPr>
              <a:t>backends</a:t>
            </a:r>
            <a:endParaRPr lang="en-US" sz="900" dirty="0" smtClean="0">
              <a:solidFill>
                <a:schemeClr val="tx1"/>
              </a:solidFill>
            </a:endParaRPr>
          </a:p>
          <a:p>
            <a:r>
              <a:rPr lang="en-US" sz="900" dirty="0" smtClean="0">
                <a:solidFill>
                  <a:schemeClr val="tx1"/>
                </a:solidFill>
              </a:rPr>
              <a:t>Build the catalog of APIs</a:t>
            </a:r>
          </a:p>
          <a:p>
            <a:r>
              <a:rPr lang="en-US" sz="900" dirty="0" smtClean="0">
                <a:solidFill>
                  <a:schemeClr val="tx1"/>
                </a:solidFill>
              </a:rPr>
              <a:t>Accept organizational ID</a:t>
            </a:r>
          </a:p>
          <a:p>
            <a:r>
              <a:rPr lang="en-US" sz="900" dirty="0" smtClean="0">
                <a:solidFill>
                  <a:schemeClr val="tx1"/>
                </a:solidFill>
              </a:rPr>
              <a:t>Respect org structure</a:t>
            </a:r>
          </a:p>
          <a:p>
            <a:endParaRPr lang="en-US" dirty="0" smtClean="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11/12/2015 1:16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45404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0762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6558283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03163305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89701299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50356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030921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4642214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7858765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4650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3023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069265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2062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074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391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0334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448982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806836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60282694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070820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4291606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510499"/>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38141363"/>
      </p:ext>
    </p:extLst>
  </p:cSld>
  <p:clrMapOvr>
    <a:masterClrMapping/>
  </p:clrMapOvr>
  <p:transition>
    <p:fade/>
  </p:transition>
  <p:timing>
    <p:tnLst>
      <p:par>
        <p:cTn id="1" dur="indefinite" restart="never" nodeType="tmRoot"/>
      </p:par>
    </p:tnLst>
  </p:timing>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688099748"/>
      </p:ext>
    </p:extLst>
  </p:cSld>
  <p:clrMapOvr>
    <a:masterClrMapping/>
  </p:clrMapOvr>
  <p:transition>
    <p:fade/>
  </p:transition>
  <p:timing>
    <p:tnLst>
      <p:par>
        <p:cTn id="1" dur="indefinite" restart="never" nodeType="tmRoot"/>
      </p:par>
    </p:tnLst>
  </p:timing>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085223666"/>
      </p:ext>
    </p:extLst>
  </p:cSld>
  <p:clrMapOvr>
    <a:masterClrMapping/>
  </p:clrMapOvr>
  <p:transition>
    <p:fade/>
  </p:transition>
  <p:timing>
    <p:tnLst>
      <p:par>
        <p:cTn id="1" dur="indefinite" restart="never" nodeType="tmRoot"/>
      </p:par>
    </p:tnLst>
  </p:timing>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416690272"/>
      </p:ext>
    </p:extLst>
  </p:cSld>
  <p:clrMapOvr>
    <a:masterClrMapping/>
  </p:clrMapOvr>
  <p:transition>
    <p:fade/>
  </p:transition>
  <p:timing>
    <p:tnLst>
      <p:par>
        <p:cTn id="1" dur="indefinite" restart="never" nodeType="tmRoot"/>
      </p:par>
    </p:tnLst>
  </p:timing>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573323309"/>
      </p:ext>
    </p:extLst>
  </p:cSld>
  <p:clrMapOvr>
    <a:masterClrMapping/>
  </p:clrMapOvr>
  <p:transition>
    <p:fade/>
  </p:transition>
  <p:timing>
    <p:tnLst>
      <p:par>
        <p:cTn id="1" dur="indefinite" restart="never" nodeType="tmRoot"/>
      </p:par>
    </p:tnLst>
  </p:timing>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12429990"/>
      </p:ext>
    </p:extLst>
  </p:cSld>
  <p:clrMapOvr>
    <a:masterClrMapping/>
  </p:clrMapOvr>
  <p:transition>
    <p:fade/>
  </p:transition>
  <p:timing>
    <p:tnLst>
      <p:par>
        <p:cTn id="1" dur="indefinite" restart="never" nodeType="tmRoot"/>
      </p:par>
    </p:tnLst>
  </p:timing>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3690241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28109136"/>
      </p:ext>
    </p:extLst>
  </p:cSld>
  <p:clrMapOvr>
    <a:masterClrMapping/>
  </p:clrMapOvr>
  <p:transition>
    <p:fade/>
  </p:transition>
  <p:timing>
    <p:tnLst>
      <p:par>
        <p:cTn id="1" dur="indefinite" restart="never" nodeType="tmRoot"/>
      </p:par>
    </p:tnLst>
  </p:timing>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892698937"/>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49810626"/>
      </p:ext>
    </p:extLst>
  </p:cSld>
  <p:clrMapOvr>
    <a:masterClrMapping/>
  </p:clrMapOvr>
  <p:transition>
    <p:fade/>
  </p:transition>
  <p:timing>
    <p:tnLst>
      <p:par>
        <p:cTn id="1" dur="indefinite" restart="never" nodeType="tmRoot"/>
      </p:par>
    </p:tnLst>
  </p:timing>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2"/>
            <a:ext cx="10176410" cy="935842"/>
          </a:xfrm>
          <a:prstGeom prst="rect">
            <a:avLst/>
          </a:prstGeom>
        </p:spPr>
        <p:txBody>
          <a:bodyPr/>
          <a:lstStyle/>
          <a:p>
            <a:r>
              <a:rPr lang="en-US" sz="4896" smtClean="0">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151554893"/>
      </p:ext>
    </p:extLst>
  </p:cSld>
  <p:clrMapOvr>
    <a:masterClrMapping/>
  </p:clrMapOvr>
  <p:transition>
    <p:fade/>
  </p:transition>
  <p:timing>
    <p:tnLst>
      <p:par>
        <p:cTn id="1" dur="indefinite" restart="never" nodeType="tmRoot"/>
      </p:par>
    </p:tnLst>
  </p:timing>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2"/>
            <a:ext cx="10176410" cy="935842"/>
          </a:xfrm>
          <a:prstGeom prst="rect">
            <a:avLst/>
          </a:prstGeom>
        </p:spPr>
        <p:txBody>
          <a:bodyPr/>
          <a:lstStyle/>
          <a:p>
            <a:r>
              <a:rPr lang="en-US" sz="4896" smtClean="0">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512533541"/>
      </p:ext>
    </p:extLst>
  </p:cSld>
  <p:clrMapOvr>
    <a:masterClrMapping/>
  </p:clrMapOvr>
  <p:transition>
    <p:fade/>
  </p:transition>
  <p:timing>
    <p:tnLst>
      <p:par>
        <p:cTn id="1" dur="indefinite" restart="never" nodeType="tmRoot"/>
      </p:par>
    </p:tnLst>
  </p:timing>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159448135"/>
      </p:ext>
    </p:extLst>
  </p:cSld>
  <p:clrMapOvr>
    <a:masterClrMapping/>
  </p:clrMapOvr>
  <p:transition>
    <p:fade/>
  </p:transition>
  <p:timing>
    <p:tnLst>
      <p:par>
        <p:cTn id="1" dur="indefinite" restart="never" nodeType="tmRoot"/>
      </p:par>
    </p:tnLst>
  </p:timing>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6747618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941009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29886671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920856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117263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6497623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80146" y="1431287"/>
            <a:ext cx="10073868" cy="654799"/>
          </a:xfrm>
          <a:prstGeom prst="rect">
            <a:avLst/>
          </a:prstGeom>
        </p:spPr>
        <p:txBody>
          <a:bodyPr/>
          <a:lstStyle>
            <a:lvl1pPr marL="0" marR="0" indent="0" algn="l" defTabSz="932372" rtl="0" eaLnBrk="1" fontAlgn="auto" latinLnBrk="0" hangingPunct="1">
              <a:lnSpc>
                <a:spcPct val="90000"/>
              </a:lnSpc>
              <a:spcBef>
                <a:spcPct val="20000"/>
              </a:spcBef>
              <a:spcAft>
                <a:spcPts val="0"/>
              </a:spcAft>
              <a:buClr>
                <a:schemeClr val="bg1"/>
              </a:buClr>
              <a:buSzPct val="90000"/>
              <a:buFontTx/>
              <a:buNone/>
              <a:tabLst/>
              <a:defRPr sz="3672">
                <a:solidFill>
                  <a:schemeClr val="tx2"/>
                </a:solidFill>
              </a:defRPr>
            </a:lvl1pPr>
          </a:lstStyle>
          <a:p>
            <a:pPr marL="342764" marR="0" lvl="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80" dirty="0" smtClean="0">
                <a:solidFill>
                  <a:schemeClr val="tx2"/>
                </a:solidFill>
              </a:rPr>
              <a:t>Subhead</a:t>
            </a:r>
          </a:p>
        </p:txBody>
      </p:sp>
    </p:spTree>
    <p:extLst>
      <p:ext uri="{BB962C8B-B14F-4D97-AF65-F5344CB8AC3E}">
        <p14:creationId xmlns:p14="http://schemas.microsoft.com/office/powerpoint/2010/main" val="3907279513"/>
      </p:ext>
    </p:extLst>
  </p:cSld>
  <p:clrMapOvr>
    <a:masterClrMapping/>
  </p:clrMapOvr>
  <p:transition>
    <p:fade/>
  </p:transition>
  <p:timing>
    <p:tnLst>
      <p:par>
        <p:cTn id="1" dur="indefinite" restart="never" nodeType="tmRoot"/>
      </p:par>
    </p:tnLst>
  </p:timing>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9893" y="1652508"/>
            <a:ext cx="11847209" cy="487571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2695321"/>
      </p:ext>
    </p:extLst>
  </p:cSld>
  <p:clrMapOvr>
    <a:masterClrMapping/>
  </p:clrMapOvr>
  <p:transition>
    <p:fade/>
  </p:transition>
  <p:timing>
    <p:tnLst>
      <p:par>
        <p:cTn id="1" dur="indefinite" restart="never" nodeType="tmRoot"/>
      </p:par>
    </p:tnLst>
  </p:timing>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79280495"/>
      </p:ext>
    </p:extLst>
  </p:cSld>
  <p:clrMapOvr>
    <a:masterClrMapping/>
  </p:clrMapOvr>
  <p:transition>
    <p:fade/>
  </p:transition>
  <p:timing>
    <p:tnLst>
      <p:par>
        <p:cTn id="1" dur="indefinite" restart="never" nodeType="tmRoot"/>
      </p:par>
    </p:tnLst>
  </p:timing>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378633339"/>
      </p:ext>
    </p:extLst>
  </p:cSld>
  <p:clrMapOvr>
    <a:masterClrMapping/>
  </p:clrMapOvr>
  <p:transition>
    <p:fade/>
  </p:transition>
  <p:timing>
    <p:tnLst>
      <p:par>
        <p:cTn id="1" dur="indefinite" restart="never" nodeType="tmRoot"/>
      </p:par>
    </p:tnLst>
  </p:timing>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6044615"/>
      </p:ext>
    </p:extLst>
  </p:cSld>
  <p:clrMapOvr>
    <a:masterClrMapping/>
  </p:clrMapOvr>
  <p:transition>
    <p:fade/>
  </p:transition>
  <p:timing>
    <p:tnLst>
      <p:par>
        <p:cTn id="1" dur="indefinite" restart="never" nodeType="tmRoot"/>
      </p:par>
    </p:tnLst>
  </p:timing>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1419548"/>
      </p:ext>
    </p:extLst>
  </p:cSld>
  <p:clrMapOvr>
    <a:masterClrMapping/>
  </p:clrMapOvr>
  <p:transition>
    <p:fade/>
  </p:transition>
  <p:timing>
    <p:tnLst>
      <p:par>
        <p:cTn id="1" dur="indefinite" restart="never" nodeType="tmRoot"/>
      </p:par>
    </p:tnLst>
  </p:timing>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962404120"/>
      </p:ext>
    </p:extLst>
  </p:cSld>
  <p:clrMapOvr>
    <a:masterClrMapping/>
  </p:clrMapOvr>
  <p:transition>
    <p:fade/>
  </p:transition>
  <p:timing>
    <p:tnLst>
      <p:par>
        <p:cTn id="1" dur="indefinite" restart="never" nodeType="tmRoot"/>
      </p:par>
    </p:tnLst>
  </p:timing>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29520442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342144721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12336654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smtClean="0">
                <a:solidFill>
                  <a:schemeClr val="bg1">
                    <a:alpha val="99000"/>
                  </a:schemeClr>
                </a:solidFill>
              </a:rPr>
              <a:t>Click to edit Master title style</a:t>
            </a:r>
            <a:endParaRPr lang="en-US" sz="8973" dirty="0">
              <a:solidFill>
                <a:schemeClr val="bg1">
                  <a:alpha val="99000"/>
                </a:schemeClr>
              </a:solidFill>
            </a:endParaRPr>
          </a:p>
        </p:txBody>
      </p:sp>
    </p:spTree>
    <p:extLst>
      <p:ext uri="{BB962C8B-B14F-4D97-AF65-F5344CB8AC3E}">
        <p14:creationId xmlns:p14="http://schemas.microsoft.com/office/powerpoint/2010/main" val="745679624"/>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smtClean="0"/>
              <a:t>Click to edit Master text styles</a:t>
            </a:r>
          </a:p>
        </p:txBody>
      </p:sp>
    </p:spTree>
    <p:extLst>
      <p:ext uri="{BB962C8B-B14F-4D97-AF65-F5344CB8AC3E}">
        <p14:creationId xmlns:p14="http://schemas.microsoft.com/office/powerpoint/2010/main" val="153142297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53904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36965"/>
          </a:xfrm>
          <a:prstGeom prst="rect">
            <a:avLst/>
          </a:prstGeom>
        </p:spPr>
        <p:txBody>
          <a:bodyPr>
            <a:spAutoFit/>
          </a:bodyPr>
          <a:lstStyle>
            <a:lvl3pPr>
              <a:defRPr sz="2399"/>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436475" cy="65890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3671998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7"/>
            <a:ext cx="11255709" cy="2435131"/>
          </a:xfrm>
          <a:prstGeom prst="rect">
            <a:avLst/>
          </a:prstGeom>
        </p:spPr>
        <p:txBody>
          <a:bodyPr anchor="b">
            <a:noAutofit/>
          </a:bodyPr>
          <a:lstStyle>
            <a:lvl1pPr algn="l">
              <a:defRPr sz="24368">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924014221"/>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a:prstGeom prst="rect">
            <a:avLst/>
          </a:prstGeom>
        </p:spPr>
        <p:txBody>
          <a:bodyPr/>
          <a:lstStyle>
            <a:lvl1pPr>
              <a:defRPr sz="550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2"/>
            <a:ext cx="11375536" cy="965254"/>
          </a:xfrm>
          <a:prstGeom prst="rect">
            <a:avLst/>
          </a:prstGeom>
        </p:spPr>
        <p:txBody>
          <a:bodyPr/>
          <a:lstStyle>
            <a:lvl1pPr marL="3237" indent="0">
              <a:spcBef>
                <a:spcPts val="0"/>
              </a:spcBef>
              <a:spcAft>
                <a:spcPts val="918"/>
              </a:spcAft>
              <a:buSzPct val="80000"/>
              <a:buFont typeface="Arial" pitchFamily="34" charset="0"/>
              <a:buNone/>
              <a:defRPr sz="4079"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39" spc="-51" baseline="0">
                <a:gradFill>
                  <a:gsLst>
                    <a:gs pos="0">
                      <a:srgbClr val="595959"/>
                    </a:gs>
                    <a:gs pos="86000">
                      <a:srgbClr val="595959"/>
                    </a:gs>
                  </a:gsLst>
                  <a:lin ang="5400000" scaled="0"/>
                </a:gradFill>
              </a:defRPr>
            </a:lvl2pPr>
            <a:lvl3pPr marL="1283554" indent="-41112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411" indent="-3528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556" indent="-34314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1705699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smtClean="0"/>
              <a:t>SESSION CODE</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00292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990355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8326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18114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362747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818151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0091541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344297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18384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498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2865023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832309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47602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27899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757644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124124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294597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6151777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16125694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7783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67630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1209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68839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202064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6308323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013119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76227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999A0B7E-7016-411B-BAF3-FF2775F25BEF}" type="datetimeFigureOut">
              <a:rPr lang="en-US" smtClean="0">
                <a:solidFill>
                  <a:srgbClr val="FFFFFF"/>
                </a:solidFill>
              </a:rPr>
              <a:pPr defTabSz="932597"/>
              <a:t>11/12/2015</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D0FF5CCC-0EB5-4B9D-9D7D-136B0783BF8A}"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1374461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396121725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10570122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98DB278-6F5F-4562-9800-36CE7FE3CB45}" type="datetimeFigureOut">
              <a:rPr lang="en-US" smtClean="0">
                <a:solidFill>
                  <a:srgbClr val="FFFFFF"/>
                </a:solidFill>
              </a:rPr>
              <a:pPr defTabSz="932597"/>
              <a:t>11/12/2015</a:t>
            </a:fld>
            <a:endParaRPr lang="en-US">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5446B2C0-2CDB-4437-80EA-10D4A2590066}"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3343056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520294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18370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584757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385305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068634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68195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86503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406727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78771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206182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275230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1051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19525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05397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5926588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7870624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756706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910132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7122438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597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33111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01294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3054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559999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243837959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9455952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4604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Tree>
    <p:extLst>
      <p:ext uri="{BB962C8B-B14F-4D97-AF65-F5344CB8AC3E}">
        <p14:creationId xmlns:p14="http://schemas.microsoft.com/office/powerpoint/2010/main" val="2190741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600"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600"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0389693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36742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69278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316114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182036367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62014984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5859806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793361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034496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0073188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416957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164731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32109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image" Target="../media/image1.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4.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image" Target="../media/image70.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69.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theme" Target="../theme/theme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23918877"/>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Lst>
  <p:transition>
    <p:fade/>
  </p:transition>
  <p:timing>
    <p:tnLst>
      <p:par>
        <p:cTn id="1" dur="indefinite" restart="never" nodeType="tmRoot"/>
      </p:par>
    </p:tnLst>
  </p:timing>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86572660"/>
      </p:ext>
    </p:extLst>
  </p:cSld>
  <p:clrMap bg1="dk1" tx1="lt1" bg2="dk2" tx2="lt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 id="2147484335" r:id="rId26"/>
    <p:sldLayoutId id="2147484336" r:id="rId27"/>
  </p:sldLayoutIdLst>
  <p:transition>
    <p:fade/>
  </p:transition>
  <p:timing>
    <p:tnLst>
      <p:par>
        <p:cTn id="1" dur="indefinite" restart="never" nodeType="tmRoot"/>
      </p:par>
    </p:tnLst>
  </p:timing>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58043981"/>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9287549"/>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407" r:id="rId34"/>
    <p:sldLayoutId id="2147484408" r:id="rId35"/>
  </p:sldLayoutIdLst>
  <p:transition>
    <p:fade/>
  </p:transition>
  <p:timing>
    <p:tnLst>
      <p:par>
        <p:cTn id="1" dur="indefinite" restart="never" nodeType="tmRoot"/>
      </p:par>
    </p:tnLst>
  </p:timing>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7.png"/><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01.xml"/><Relationship Id="rId5" Type="http://schemas.openxmlformats.org/officeDocument/2006/relationships/image" Target="../media/image90.png"/><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emf"/><Relationship Id="rId7"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11.xml"/><Relationship Id="rId6" Type="http://schemas.openxmlformats.org/officeDocument/2006/relationships/image" Target="../media/image94.emf"/><Relationship Id="rId5" Type="http://schemas.openxmlformats.org/officeDocument/2006/relationships/image" Target="../media/image93.emf"/><Relationship Id="rId10" Type="http://schemas.openxmlformats.org/officeDocument/2006/relationships/image" Target="../media/image98.png"/><Relationship Id="rId4" Type="http://schemas.openxmlformats.org/officeDocument/2006/relationships/image" Target="../media/image92.emf"/><Relationship Id="rId9" Type="http://schemas.openxmlformats.org/officeDocument/2006/relationships/image" Target="../media/image97.png"/></Relationships>
</file>

<file path=ppt/slides/_rels/slide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png"/><Relationship Id="rId7" Type="http://schemas.openxmlformats.org/officeDocument/2006/relationships/image" Target="../media/image105.emf"/><Relationship Id="rId2" Type="http://schemas.openxmlformats.org/officeDocument/2006/relationships/image" Target="../media/image100.emf"/><Relationship Id="rId1" Type="http://schemas.openxmlformats.org/officeDocument/2006/relationships/slideLayout" Target="../slideLayouts/slideLayout11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3" Type="http://schemas.openxmlformats.org/officeDocument/2006/relationships/hyperlink" Target="mailto:apimgmt@microsoft.com" TargetMode="External"/><Relationship Id="rId7" Type="http://schemas.openxmlformats.org/officeDocument/2006/relationships/hyperlink" Target="http://aka.ms/clog" TargetMode="External"/><Relationship Id="rId2" Type="http://schemas.openxmlformats.org/officeDocument/2006/relationships/hyperlink" Target="http://aka.ms/apimrocks" TargetMode="External"/><Relationship Id="rId1" Type="http://schemas.openxmlformats.org/officeDocument/2006/relationships/slideLayout" Target="../slideLayouts/slideLayout111.xml"/><Relationship Id="rId6" Type="http://schemas.openxmlformats.org/officeDocument/2006/relationships/hyperlink" Target="http://aka.ms/apimforum" TargetMode="External"/><Relationship Id="rId5" Type="http://schemas.openxmlformats.org/officeDocument/2006/relationships/hyperlink" Target="http://aka.ms/apimvideos" TargetMode="External"/><Relationship Id="rId4" Type="http://schemas.openxmlformats.org/officeDocument/2006/relationships/hyperlink" Target="http://aka.ms/apimdoc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300" y="1925226"/>
            <a:ext cx="10287313" cy="935842"/>
          </a:xfrm>
        </p:spPr>
        <p:txBody>
          <a:bodyPr/>
          <a:lstStyle/>
          <a:p>
            <a:r>
              <a:rPr lang="en-US" dirty="0" smtClean="0"/>
              <a:t>EVALULATE and WIN!</a:t>
            </a:r>
            <a:br>
              <a:rPr lang="en-US" dirty="0" smtClean="0"/>
            </a:br>
            <a:r>
              <a:rPr lang="en-US" dirty="0"/>
              <a:t/>
            </a:r>
            <a:br>
              <a:rPr lang="en-US" dirty="0"/>
            </a:br>
            <a:r>
              <a:rPr lang="en-US" dirty="0" smtClean="0"/>
              <a:t>aka.ms/</a:t>
            </a:r>
            <a:r>
              <a:rPr lang="en-US" dirty="0" err="1" smtClean="0"/>
              <a:t>DevCampAKL</a:t>
            </a:r>
            <a:endParaRPr lang="en-US" dirty="0"/>
          </a:p>
        </p:txBody>
      </p:sp>
    </p:spTree>
    <p:extLst>
      <p:ext uri="{BB962C8B-B14F-4D97-AF65-F5344CB8AC3E}">
        <p14:creationId xmlns:p14="http://schemas.microsoft.com/office/powerpoint/2010/main" val="190607258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 are the engines of growth</a:t>
            </a:r>
            <a:endParaRPr lang="en-US" dirty="0"/>
          </a:p>
        </p:txBody>
      </p:sp>
      <p:graphicFrame>
        <p:nvGraphicFramePr>
          <p:cNvPr id="3" name="Diagram 2"/>
          <p:cNvGraphicFramePr/>
          <p:nvPr>
            <p:extLst/>
          </p:nvPr>
        </p:nvGraphicFramePr>
        <p:xfrm>
          <a:off x="1040209" y="1309995"/>
          <a:ext cx="7830874" cy="5349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noun_api_38239.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66417" y="3195697"/>
            <a:ext cx="1578458" cy="1578458"/>
          </a:xfrm>
          <a:prstGeom prst="rect">
            <a:avLst/>
          </a:prstGeom>
        </p:spPr>
      </p:pic>
    </p:spTree>
    <p:extLst>
      <p:ext uri="{BB962C8B-B14F-4D97-AF65-F5344CB8AC3E}">
        <p14:creationId xmlns:p14="http://schemas.microsoft.com/office/powerpoint/2010/main" val="831469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D4FDAD5-7770-431D-A28C-FDC285045CB4}"/>
                                            </p:graphicEl>
                                          </p:spTgt>
                                        </p:tgtEl>
                                        <p:attrNameLst>
                                          <p:attrName>style.visibility</p:attrName>
                                        </p:attrNameLst>
                                      </p:cBhvr>
                                      <p:to>
                                        <p:strVal val="visible"/>
                                      </p:to>
                                    </p:set>
                                    <p:animEffect transition="in" filter="fade">
                                      <p:cBhvr>
                                        <p:cTn id="7" dur="500"/>
                                        <p:tgtEl>
                                          <p:spTgt spid="3">
                                            <p:graphicEl>
                                              <a:dgm id="{1D4FDAD5-7770-431D-A28C-FDC285045CB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636E612-9D5D-4DA0-A001-D200B2A3D726}"/>
                                            </p:graphicEl>
                                          </p:spTgt>
                                        </p:tgtEl>
                                        <p:attrNameLst>
                                          <p:attrName>style.visibility</p:attrName>
                                        </p:attrNameLst>
                                      </p:cBhvr>
                                      <p:to>
                                        <p:strVal val="visible"/>
                                      </p:to>
                                    </p:set>
                                    <p:animEffect transition="in" filter="fade">
                                      <p:cBhvr>
                                        <p:cTn id="12" dur="500"/>
                                        <p:tgtEl>
                                          <p:spTgt spid="3">
                                            <p:graphicEl>
                                              <a:dgm id="{3636E612-9D5D-4DA0-A001-D200B2A3D72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2632344-1227-45AA-AF5B-7B11EB6ADED1}"/>
                                            </p:graphicEl>
                                          </p:spTgt>
                                        </p:tgtEl>
                                        <p:attrNameLst>
                                          <p:attrName>style.visibility</p:attrName>
                                        </p:attrNameLst>
                                      </p:cBhvr>
                                      <p:to>
                                        <p:strVal val="visible"/>
                                      </p:to>
                                    </p:set>
                                    <p:animEffect transition="in" filter="fade">
                                      <p:cBhvr>
                                        <p:cTn id="17" dur="500"/>
                                        <p:tgtEl>
                                          <p:spTgt spid="3">
                                            <p:graphicEl>
                                              <a:dgm id="{22632344-1227-45AA-AF5B-7B11EB6ADED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3E3DD47-3528-4869-8D8E-005C62E4B217}"/>
                                            </p:graphicEl>
                                          </p:spTgt>
                                        </p:tgtEl>
                                        <p:attrNameLst>
                                          <p:attrName>style.visibility</p:attrName>
                                        </p:attrNameLst>
                                      </p:cBhvr>
                                      <p:to>
                                        <p:strVal val="visible"/>
                                      </p:to>
                                    </p:set>
                                    <p:animEffect transition="in" filter="fade">
                                      <p:cBhvr>
                                        <p:cTn id="22" dur="500"/>
                                        <p:tgtEl>
                                          <p:spTgt spid="3">
                                            <p:graphicEl>
                                              <a:dgm id="{63E3DD47-3528-4869-8D8E-005C62E4B21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39601EE5-3931-BA4C-8311-A6F1DBDD05B8}"/>
                                            </p:graphicEl>
                                          </p:spTgt>
                                        </p:tgtEl>
                                        <p:attrNameLst>
                                          <p:attrName>style.visibility</p:attrName>
                                        </p:attrNameLst>
                                      </p:cBhvr>
                                      <p:to>
                                        <p:strVal val="visible"/>
                                      </p:to>
                                    </p:set>
                                    <p:animEffect transition="in" filter="fade">
                                      <p:cBhvr>
                                        <p:cTn id="27" dur="500"/>
                                        <p:tgtEl>
                                          <p:spTgt spid="3">
                                            <p:graphicEl>
                                              <a:dgm id="{39601EE5-3931-BA4C-8311-A6F1DBDD05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scenarios</a:t>
            </a:r>
            <a:endParaRPr lang="en-US" dirty="0"/>
          </a:p>
        </p:txBody>
      </p:sp>
      <p:grpSp>
        <p:nvGrpSpPr>
          <p:cNvPr id="35843" name="Group 2"/>
          <p:cNvGrpSpPr>
            <a:grpSpLocks/>
          </p:cNvGrpSpPr>
          <p:nvPr/>
        </p:nvGrpSpPr>
        <p:grpSpPr bwMode="auto">
          <a:xfrm>
            <a:off x="306226" y="2125663"/>
            <a:ext cx="3725862" cy="2438399"/>
            <a:chOff x="577708" y="3013075"/>
            <a:chExt cx="3725083" cy="2438399"/>
          </a:xfrm>
        </p:grpSpPr>
        <p:pic>
          <p:nvPicPr>
            <p:cNvPr id="35850" name="Picture 9" descr="noun_mini-tablet_5659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2864" y="30130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7708" y="4762327"/>
              <a:ext cx="3725083" cy="689147"/>
            </a:xfrm>
            <a:prstGeom prst="rect">
              <a:avLst/>
            </a:prstGeom>
            <a:noFill/>
          </p:spPr>
          <p:txBody>
            <a:bodyPr wrap="square" lIns="186521" tIns="149217" rIns="186521" bIns="149217">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Mobile enablement</a:t>
              </a:r>
            </a:p>
          </p:txBody>
        </p:sp>
      </p:grpSp>
      <p:grpSp>
        <p:nvGrpSpPr>
          <p:cNvPr id="35844" name="Group 3"/>
          <p:cNvGrpSpPr>
            <a:grpSpLocks/>
          </p:cNvGrpSpPr>
          <p:nvPr/>
        </p:nvGrpSpPr>
        <p:grpSpPr bwMode="auto">
          <a:xfrm>
            <a:off x="4680115" y="2082554"/>
            <a:ext cx="3362324" cy="2481508"/>
            <a:chOff x="4572335" y="2950916"/>
            <a:chExt cx="3363418" cy="2481508"/>
          </a:xfrm>
        </p:grpSpPr>
        <p:pic>
          <p:nvPicPr>
            <p:cNvPr id="35848" name="Picture 8" descr="noun_handshake_2171.png"/>
            <p:cNvPicPr>
              <a:picLocks noChangeAspect="1"/>
            </p:cNvPicPr>
            <p:nvPr/>
          </p:nvPicPr>
          <p:blipFill rotWithShape="1">
            <a:blip r:embed="rId4">
              <a:extLst>
                <a:ext uri="{28A0092B-C50C-407E-A947-70E740481C1C}">
                  <a14:useLocalDpi xmlns:a14="http://schemas.microsoft.com/office/drawing/2010/main" val="0"/>
                </a:ext>
              </a:extLst>
            </a:blip>
            <a:srcRect t="22363"/>
            <a:stretch/>
          </p:blipFill>
          <p:spPr bwMode="auto">
            <a:xfrm>
              <a:off x="5120201" y="2950916"/>
              <a:ext cx="2166055" cy="168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572335" y="4743277"/>
              <a:ext cx="3363418"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Partner ecosystem</a:t>
              </a:r>
            </a:p>
          </p:txBody>
        </p:sp>
      </p:grpSp>
      <p:grpSp>
        <p:nvGrpSpPr>
          <p:cNvPr id="35845" name="Group 4"/>
          <p:cNvGrpSpPr>
            <a:grpSpLocks/>
          </p:cNvGrpSpPr>
          <p:nvPr/>
        </p:nvGrpSpPr>
        <p:grpSpPr bwMode="auto">
          <a:xfrm>
            <a:off x="8938435" y="2230437"/>
            <a:ext cx="3071003" cy="2333625"/>
            <a:chOff x="9090837" y="3098799"/>
            <a:chExt cx="3071345" cy="2333625"/>
          </a:xfrm>
        </p:grpSpPr>
        <p:pic>
          <p:nvPicPr>
            <p:cNvPr id="35846" name="Picture 10" descr="noun_office_2656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4042" y="3098799"/>
              <a:ext cx="1404936"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9090837" y="4743277"/>
              <a:ext cx="3071345"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Business agility</a:t>
              </a:r>
            </a:p>
          </p:txBody>
        </p:sp>
      </p:grpSp>
    </p:spTree>
    <p:extLst>
      <p:ext uri="{BB962C8B-B14F-4D97-AF65-F5344CB8AC3E}">
        <p14:creationId xmlns:p14="http://schemas.microsoft.com/office/powerpoint/2010/main" val="31474002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0988" y="1236996"/>
            <a:ext cx="12123843" cy="5158156"/>
          </a:xfrm>
        </p:spPr>
        <p:txBody>
          <a:bodyPr/>
          <a:lstStyle/>
          <a:p>
            <a:r>
              <a:rPr lang="en-US" sz="3264" dirty="0"/>
              <a:t>Establish a single API “front door” </a:t>
            </a:r>
          </a:p>
          <a:p>
            <a:r>
              <a:rPr lang="en-US" sz="3264" dirty="0"/>
              <a:t>Build an API façade for existing backend services</a:t>
            </a:r>
          </a:p>
          <a:p>
            <a:r>
              <a:rPr lang="en-US" sz="3264" dirty="0"/>
              <a:t>Add new capabilities to the APIs, such as response caching </a:t>
            </a:r>
          </a:p>
          <a:p>
            <a:r>
              <a:rPr lang="en-US" sz="3264" dirty="0"/>
              <a:t>Reliably protect published APIs from misuse and abuse</a:t>
            </a:r>
          </a:p>
          <a:p>
            <a:r>
              <a:rPr lang="en-US" sz="3264" dirty="0"/>
              <a:t>Package and publish APIs to developers and partners</a:t>
            </a:r>
          </a:p>
          <a:p>
            <a:r>
              <a:rPr lang="en-US" sz="3264" dirty="0"/>
              <a:t>On-board developers via a self-service portal</a:t>
            </a:r>
          </a:p>
          <a:p>
            <a:r>
              <a:rPr lang="en-US" sz="3264" dirty="0"/>
              <a:t>Ramp-up developers with docs, samples, and API console</a:t>
            </a:r>
          </a:p>
          <a:p>
            <a:r>
              <a:rPr lang="en-US" sz="3264" dirty="0"/>
              <a:t>Gain insights into API usage and health from analytics reports</a:t>
            </a:r>
          </a:p>
          <a:p>
            <a:endParaRPr lang="en-US" sz="3264" dirty="0"/>
          </a:p>
        </p:txBody>
      </p:sp>
      <p:sp>
        <p:nvSpPr>
          <p:cNvPr id="2" name="Title 1"/>
          <p:cNvSpPr>
            <a:spLocks noGrp="1"/>
          </p:cNvSpPr>
          <p:nvPr>
            <p:ph type="title"/>
          </p:nvPr>
        </p:nvSpPr>
        <p:spPr/>
        <p:txBody>
          <a:bodyPr/>
          <a:lstStyle/>
          <a:p>
            <a:r>
              <a:rPr lang="en-US" dirty="0" smtClean="0"/>
              <a:t>Why API Management</a:t>
            </a:r>
            <a:endParaRPr lang="en-US" dirty="0"/>
          </a:p>
        </p:txBody>
      </p:sp>
    </p:spTree>
    <p:extLst>
      <p:ext uri="{BB962C8B-B14F-4D97-AF65-F5344CB8AC3E}">
        <p14:creationId xmlns:p14="http://schemas.microsoft.com/office/powerpoint/2010/main" val="89165326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668462"/>
            <a:ext cx="11887200" cy="4948944"/>
          </a:xfrm>
        </p:spPr>
        <p:txBody>
          <a:bodyPr/>
          <a:lstStyle/>
          <a:p>
            <a:pPr>
              <a:spcBef>
                <a:spcPts val="1200"/>
              </a:spcBef>
            </a:pPr>
            <a:r>
              <a:rPr lang="en-US" sz="3200" dirty="0" smtClean="0"/>
              <a:t>Establish a single API “front door” </a:t>
            </a:r>
          </a:p>
          <a:p>
            <a:pPr>
              <a:spcBef>
                <a:spcPts val="1200"/>
              </a:spcBef>
            </a:pPr>
            <a:r>
              <a:rPr lang="en-US" sz="3200" dirty="0" smtClean="0"/>
              <a:t>Build an API façade for existing backend services</a:t>
            </a:r>
          </a:p>
          <a:p>
            <a:pPr>
              <a:spcBef>
                <a:spcPts val="1200"/>
              </a:spcBef>
            </a:pPr>
            <a:r>
              <a:rPr lang="en-US" sz="3200" dirty="0" smtClean="0"/>
              <a:t>Add new capabilities to the APIs, such as response caching </a:t>
            </a:r>
          </a:p>
          <a:p>
            <a:pPr>
              <a:spcBef>
                <a:spcPts val="1200"/>
              </a:spcBef>
            </a:pPr>
            <a:r>
              <a:rPr lang="en-US" sz="3200" dirty="0" smtClean="0"/>
              <a:t>Reliably protect published APIs from misuse and abuse</a:t>
            </a:r>
          </a:p>
          <a:p>
            <a:pPr>
              <a:spcBef>
                <a:spcPts val="1200"/>
              </a:spcBef>
            </a:pPr>
            <a:r>
              <a:rPr lang="en-US" sz="3200" dirty="0" smtClean="0"/>
              <a:t>Package and publish APIs to developers and partners</a:t>
            </a:r>
          </a:p>
          <a:p>
            <a:pPr>
              <a:spcBef>
                <a:spcPts val="1200"/>
              </a:spcBef>
            </a:pPr>
            <a:r>
              <a:rPr lang="en-US" sz="3200" dirty="0" smtClean="0"/>
              <a:t>On-board developers via a self-service portal</a:t>
            </a:r>
          </a:p>
          <a:p>
            <a:pPr>
              <a:spcBef>
                <a:spcPts val="1200"/>
              </a:spcBef>
            </a:pPr>
            <a:r>
              <a:rPr lang="en-US" sz="3200" dirty="0" smtClean="0"/>
              <a:t>Ramp-up developers with docs, samples, and API console</a:t>
            </a:r>
          </a:p>
          <a:p>
            <a:pPr>
              <a:spcBef>
                <a:spcPts val="1200"/>
              </a:spcBef>
            </a:pPr>
            <a:r>
              <a:rPr lang="en-US" sz="3200" dirty="0" smtClean="0"/>
              <a:t>Gain insights into API usage and health from analytics reports</a:t>
            </a:r>
          </a:p>
          <a:p>
            <a:pPr>
              <a:spcBef>
                <a:spcPts val="1200"/>
              </a:spcBef>
            </a:pPr>
            <a:endParaRPr lang="en-US" sz="3200" dirty="0"/>
          </a:p>
        </p:txBody>
      </p:sp>
      <p:sp>
        <p:nvSpPr>
          <p:cNvPr id="2" name="Title 1"/>
          <p:cNvSpPr>
            <a:spLocks noGrp="1"/>
          </p:cNvSpPr>
          <p:nvPr>
            <p:ph type="title"/>
          </p:nvPr>
        </p:nvSpPr>
        <p:spPr/>
        <p:txBody>
          <a:bodyPr/>
          <a:lstStyle/>
          <a:p>
            <a:r>
              <a:rPr lang="en-US" dirty="0" smtClean="0"/>
              <a:t>Why API Management</a:t>
            </a:r>
            <a:endParaRPr lang="en-US" dirty="0"/>
          </a:p>
        </p:txBody>
      </p:sp>
    </p:spTree>
    <p:extLst>
      <p:ext uri="{BB962C8B-B14F-4D97-AF65-F5344CB8AC3E}">
        <p14:creationId xmlns:p14="http://schemas.microsoft.com/office/powerpoint/2010/main" val="2493700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327650" y="0"/>
            <a:ext cx="2262188" cy="6994525"/>
          </a:xfrm>
          <a:prstGeom prst="rect">
            <a:avLst/>
          </a:prstGeom>
          <a:solidFill>
            <a:srgbClr val="00BCF2"/>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46630" rIns="0" bIns="46630" anchor="ct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F3781"/>
              </a:solidFill>
              <a:effectLst/>
              <a:uLnTx/>
              <a:uFillTx/>
            </a:endParaRPr>
          </a:p>
        </p:txBody>
      </p:sp>
      <p:sp>
        <p:nvSpPr>
          <p:cNvPr id="8" name="TextBox 7"/>
          <p:cNvSpPr txBox="1"/>
          <p:nvPr/>
        </p:nvSpPr>
        <p:spPr>
          <a:xfrm>
            <a:off x="5915785" y="179339"/>
            <a:ext cx="1674054" cy="726310"/>
          </a:xfrm>
          <a:prstGeom prst="rect">
            <a:avLst/>
          </a:prstGeom>
          <a:noFill/>
        </p:spPr>
        <p:txBody>
          <a:bodyPr wrap="square" lIns="182854" tIns="146283" rIns="182854" bIns="146283">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AZURE API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MANAGEMENT</a:t>
            </a:r>
          </a:p>
        </p:txBody>
      </p:sp>
      <p:pic>
        <p:nvPicPr>
          <p:cNvPr id="3789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000125"/>
            <a:ext cx="300196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2"/>
          <p:cNvPicPr>
            <a:picLocks noChangeAspect="1"/>
          </p:cNvPicPr>
          <p:nvPr/>
        </p:nvPicPr>
        <p:blipFill>
          <a:blip r:embed="rId4">
            <a:duotone>
              <a:schemeClr val="accent1">
                <a:shade val="45000"/>
                <a:satMod val="135000"/>
              </a:schemeClr>
              <a:prstClr val="white"/>
            </a:duotone>
            <a:lum bright="10000"/>
            <a:extLst>
              <a:ext uri="{28A0092B-C50C-407E-A947-70E740481C1C}">
                <a14:useLocalDpi xmlns:a14="http://schemas.microsoft.com/office/drawing/2010/main" val="0"/>
              </a:ext>
            </a:extLst>
          </a:blip>
          <a:srcRect/>
          <a:stretch>
            <a:fillRect/>
          </a:stretch>
        </p:blipFill>
        <p:spPr bwMode="auto">
          <a:xfrm>
            <a:off x="5830888" y="2906713"/>
            <a:ext cx="133032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0494" y="5097392"/>
            <a:ext cx="1430281" cy="9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641975" y="6282417"/>
            <a:ext cx="1677988" cy="350838"/>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Publisher portal</a:t>
            </a:r>
          </a:p>
        </p:txBody>
      </p:sp>
      <p:sp>
        <p:nvSpPr>
          <p:cNvPr id="65" name="TextBox 64"/>
          <p:cNvSpPr txBox="1"/>
          <p:nvPr/>
        </p:nvSpPr>
        <p:spPr>
          <a:xfrm>
            <a:off x="6124301" y="4225060"/>
            <a:ext cx="713337" cy="343492"/>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Proxy</a:t>
            </a:r>
          </a:p>
        </p:txBody>
      </p:sp>
      <p:sp>
        <p:nvSpPr>
          <p:cNvPr id="70" name="TextBox 69"/>
          <p:cNvSpPr txBox="1"/>
          <p:nvPr/>
        </p:nvSpPr>
        <p:spPr>
          <a:xfrm>
            <a:off x="5605024" y="2112098"/>
            <a:ext cx="1751890" cy="338554"/>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Developer </a:t>
            </a:r>
            <a:r>
              <a:rPr kumimoji="0" lang="en-US" sz="1600" b="0" i="0" u="none" strike="noStrike" kern="0" cap="none" spc="0" normalizeH="0" baseline="0" noProof="0" dirty="0" smtClean="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portal</a:t>
            </a:r>
            <a:endPar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71" name="TextBox 70"/>
          <p:cNvSpPr txBox="1"/>
          <p:nvPr/>
        </p:nvSpPr>
        <p:spPr>
          <a:xfrm>
            <a:off x="520700" y="2112098"/>
            <a:ext cx="1859996"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 DEVELOPERS</a:t>
            </a:r>
          </a:p>
        </p:txBody>
      </p:sp>
      <p:sp>
        <p:nvSpPr>
          <p:cNvPr id="73" name="TextBox 72"/>
          <p:cNvSpPr txBox="1"/>
          <p:nvPr/>
        </p:nvSpPr>
        <p:spPr>
          <a:xfrm>
            <a:off x="520700" y="4225060"/>
            <a:ext cx="683200"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APPS</a:t>
            </a:r>
          </a:p>
        </p:txBody>
      </p:sp>
      <p:sp>
        <p:nvSpPr>
          <p:cNvPr id="81" name="TextBox 80"/>
          <p:cNvSpPr txBox="1"/>
          <p:nvPr/>
        </p:nvSpPr>
        <p:spPr>
          <a:xfrm>
            <a:off x="520700" y="6282417"/>
            <a:ext cx="1745991" cy="343492"/>
          </a:xfrm>
          <a:prstGeom prst="rect">
            <a:avLst/>
          </a:prstGeom>
          <a:noFill/>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API PUBLISHERS</a:t>
            </a:r>
          </a:p>
        </p:txBody>
      </p:sp>
      <p:pic>
        <p:nvPicPr>
          <p:cNvPr id="37907" name="Picture 8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1988" y="2909888"/>
            <a:ext cx="239652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88" name="Group 37987"/>
          <p:cNvGrpSpPr/>
          <p:nvPr/>
        </p:nvGrpSpPr>
        <p:grpSpPr>
          <a:xfrm>
            <a:off x="469900" y="2525713"/>
            <a:ext cx="7119938" cy="2116364"/>
            <a:chOff x="469900" y="2525713"/>
            <a:chExt cx="6915150" cy="2116364"/>
          </a:xfrm>
        </p:grpSpPr>
        <p:cxnSp>
          <p:nvCxnSpPr>
            <p:cNvPr id="24" name="Straight Connector 23"/>
            <p:cNvCxnSpPr/>
            <p:nvPr/>
          </p:nvCxnSpPr>
          <p:spPr>
            <a:xfrm>
              <a:off x="469900" y="2525713"/>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469900" y="4642077"/>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grpSp>
      <p:pic>
        <p:nvPicPr>
          <p:cNvPr id="37910" name="Picture 31"/>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4375" y="1006475"/>
            <a:ext cx="133191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32"/>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5481638" y="323850"/>
            <a:ext cx="5302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27685" y="2319777"/>
            <a:ext cx="1027065" cy="2134013"/>
          </a:xfrm>
          <a:prstGeom prst="rect">
            <a:avLst/>
          </a:prstGeom>
        </p:spPr>
      </p:pic>
      <p:pic>
        <p:nvPicPr>
          <p:cNvPr id="35" name="Picture 34"/>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9079891" y="3362361"/>
            <a:ext cx="764121" cy="310829"/>
          </a:xfrm>
          <a:prstGeom prst="rect">
            <a:avLst/>
          </a:prstGeom>
        </p:spPr>
      </p:pic>
      <p:sp>
        <p:nvSpPr>
          <p:cNvPr id="42" name="TextBox 41"/>
          <p:cNvSpPr txBox="1"/>
          <p:nvPr/>
        </p:nvSpPr>
        <p:spPr>
          <a:xfrm>
            <a:off x="9827643" y="4800600"/>
            <a:ext cx="1897632" cy="924292"/>
          </a:xfrm>
          <a:prstGeom prst="rect">
            <a:avLst/>
          </a:prstGeom>
          <a:noFill/>
        </p:spPr>
        <p:txBody>
          <a:bodyPr wrap="square">
            <a:spAutoFit/>
          </a:bodyPr>
          <a:lstStyle/>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Hosted </a:t>
            </a:r>
            <a:r>
              <a:rPr kumimoji="0" lang="en-US" sz="1632" b="1" i="0" u="none" strike="noStrike" kern="0" cap="none" spc="0" normalizeH="0" baseline="0" noProof="0" dirty="0" smtClean="0">
                <a:ln>
                  <a:noFill/>
                </a:ln>
                <a:gradFill>
                  <a:gsLst>
                    <a:gs pos="11504">
                      <a:schemeClr val="tx1"/>
                    </a:gs>
                    <a:gs pos="37000">
                      <a:schemeClr val="tx1"/>
                    </a:gs>
                  </a:gsLst>
                  <a:lin ang="5400000" scaled="1"/>
                </a:gradFill>
                <a:effectLst/>
                <a:uLnTx/>
                <a:uFillTx/>
              </a:rPr>
              <a:t>anywhere</a:t>
            </a:r>
            <a:endPar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endParaRPr>
          </a:p>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t>Developed </a:t>
            </a: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using </a:t>
            </a:r>
            <a: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t/>
            </a:r>
            <a:b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br>
            <a:r>
              <a:rPr kumimoji="0" lang="en-US" sz="1632" b="1" i="0" u="none" strike="noStrike" kern="0" cap="none" spc="0" normalizeH="0" baseline="0" noProof="0" dirty="0" smtClean="0">
                <a:ln>
                  <a:noFill/>
                </a:ln>
                <a:gradFill>
                  <a:gsLst>
                    <a:gs pos="11504">
                      <a:schemeClr val="tx1"/>
                    </a:gs>
                    <a:gs pos="37000">
                      <a:schemeClr val="tx1"/>
                    </a:gs>
                  </a:gsLst>
                  <a:lin ang="5400000" scaled="1"/>
                </a:gradFill>
                <a:effectLst/>
                <a:uLnTx/>
                <a:uFillTx/>
              </a:rPr>
              <a:t>any</a:t>
            </a:r>
            <a: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t> technology</a:t>
            </a:r>
            <a:endPar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endParaRPr>
          </a:p>
        </p:txBody>
      </p:sp>
      <p:sp>
        <p:nvSpPr>
          <p:cNvPr id="43" name="TextBox 42"/>
          <p:cNvSpPr txBox="1"/>
          <p:nvPr/>
        </p:nvSpPr>
        <p:spPr>
          <a:xfrm>
            <a:off x="8836025" y="3751263"/>
            <a:ext cx="991618" cy="523220"/>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BACKEND</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SERVICES</a:t>
            </a:r>
          </a:p>
        </p:txBody>
      </p:sp>
      <p:grpSp>
        <p:nvGrpSpPr>
          <p:cNvPr id="37987" name="Group 37986"/>
          <p:cNvGrpSpPr/>
          <p:nvPr/>
        </p:nvGrpSpPr>
        <p:grpSpPr>
          <a:xfrm>
            <a:off x="468383" y="4748893"/>
            <a:ext cx="2814568" cy="1504364"/>
            <a:chOff x="468382" y="4729842"/>
            <a:chExt cx="2884419" cy="1541699"/>
          </a:xfrm>
        </p:grpSpPr>
        <p:sp>
          <p:nvSpPr>
            <p:cNvPr id="3" name="AutoShape 3"/>
            <p:cNvSpPr>
              <a:spLocks noChangeAspect="1" noChangeArrowheads="1" noTextEdit="1"/>
            </p:cNvSpPr>
            <p:nvPr/>
          </p:nvSpPr>
          <p:spPr bwMode="auto">
            <a:xfrm>
              <a:off x="469901" y="4729842"/>
              <a:ext cx="2882900" cy="154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5"/>
            <p:cNvSpPr>
              <a:spLocks noChangeArrowheads="1"/>
            </p:cNvSpPr>
            <p:nvPr/>
          </p:nvSpPr>
          <p:spPr bwMode="auto">
            <a:xfrm>
              <a:off x="592933" y="5252349"/>
              <a:ext cx="1886492" cy="1013116"/>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reeform 6"/>
            <p:cNvSpPr>
              <a:spLocks/>
            </p:cNvSpPr>
            <p:nvPr/>
          </p:nvSpPr>
          <p:spPr bwMode="auto">
            <a:xfrm>
              <a:off x="592933" y="5252349"/>
              <a:ext cx="1886492" cy="1013116"/>
            </a:xfrm>
            <a:custGeom>
              <a:avLst/>
              <a:gdLst>
                <a:gd name="T0" fmla="*/ 1242 w 1242"/>
                <a:gd name="T1" fmla="*/ 667 h 667"/>
                <a:gd name="T2" fmla="*/ 1242 w 1242"/>
                <a:gd name="T3" fmla="*/ 0 h 667"/>
                <a:gd name="T4" fmla="*/ 0 w 1242"/>
                <a:gd name="T5" fmla="*/ 0 h 667"/>
                <a:gd name="T6" fmla="*/ 0 w 1242"/>
                <a:gd name="T7" fmla="*/ 667 h 667"/>
              </a:gdLst>
              <a:ahLst/>
              <a:cxnLst>
                <a:cxn ang="0">
                  <a:pos x="T0" y="T1"/>
                </a:cxn>
                <a:cxn ang="0">
                  <a:pos x="T2" y="T3"/>
                </a:cxn>
                <a:cxn ang="0">
                  <a:pos x="T4" y="T5"/>
                </a:cxn>
                <a:cxn ang="0">
                  <a:pos x="T6" y="T7"/>
                </a:cxn>
              </a:cxnLst>
              <a:rect l="0" t="0" r="r" b="b"/>
              <a:pathLst>
                <a:path w="1242" h="667">
                  <a:moveTo>
                    <a:pt x="1242" y="667"/>
                  </a:moveTo>
                  <a:lnTo>
                    <a:pt x="1242" y="0"/>
                  </a:lnTo>
                  <a:lnTo>
                    <a:pt x="0" y="0"/>
                  </a:lnTo>
                  <a:lnTo>
                    <a:pt x="0" y="667"/>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7"/>
            <p:cNvSpPr>
              <a:spLocks/>
            </p:cNvSpPr>
            <p:nvPr/>
          </p:nvSpPr>
          <p:spPr bwMode="auto">
            <a:xfrm>
              <a:off x="1305072" y="477337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solidFill>
              <a:srgbClr val="0E69B2"/>
            </a:solidFill>
            <a:ln w="698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1302266" y="476325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noFill/>
            <a:ln w="285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a:spLocks/>
            </p:cNvSpPr>
            <p:nvPr/>
          </p:nvSpPr>
          <p:spPr bwMode="auto">
            <a:xfrm>
              <a:off x="1331126" y="4965274"/>
              <a:ext cx="97211" cy="59238"/>
            </a:xfrm>
            <a:custGeom>
              <a:avLst/>
              <a:gdLst>
                <a:gd name="T0" fmla="*/ 8 w 75"/>
                <a:gd name="T1" fmla="*/ 0 h 45"/>
                <a:gd name="T2" fmla="*/ 0 w 75"/>
                <a:gd name="T3" fmla="*/ 9 h 45"/>
                <a:gd name="T4" fmla="*/ 0 w 75"/>
                <a:gd name="T5" fmla="*/ 36 h 45"/>
                <a:gd name="T6" fmla="*/ 8 w 75"/>
                <a:gd name="T7" fmla="*/ 45 h 45"/>
                <a:gd name="T8" fmla="*/ 49 w 75"/>
                <a:gd name="T9" fmla="*/ 45 h 45"/>
                <a:gd name="T10" fmla="*/ 75 w 75"/>
                <a:gd name="T11" fmla="*/ 0 h 45"/>
                <a:gd name="T12" fmla="*/ 8 w 75"/>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8" y="0"/>
                  </a:moveTo>
                  <a:cubicBezTo>
                    <a:pt x="4" y="0"/>
                    <a:pt x="0" y="4"/>
                    <a:pt x="0" y="9"/>
                  </a:cubicBezTo>
                  <a:cubicBezTo>
                    <a:pt x="0" y="36"/>
                    <a:pt x="0" y="36"/>
                    <a:pt x="0" y="36"/>
                  </a:cubicBezTo>
                  <a:cubicBezTo>
                    <a:pt x="0" y="41"/>
                    <a:pt x="4" y="45"/>
                    <a:pt x="8" y="45"/>
                  </a:cubicBezTo>
                  <a:cubicBezTo>
                    <a:pt x="49" y="45"/>
                    <a:pt x="49" y="45"/>
                    <a:pt x="49" y="45"/>
                  </a:cubicBezTo>
                  <a:cubicBezTo>
                    <a:pt x="75" y="0"/>
                    <a:pt x="75" y="0"/>
                    <a:pt x="75" y="0"/>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1660730" y="4965274"/>
              <a:ext cx="97211" cy="59238"/>
            </a:xfrm>
            <a:custGeom>
              <a:avLst/>
              <a:gdLst>
                <a:gd name="T0" fmla="*/ 66 w 75"/>
                <a:gd name="T1" fmla="*/ 45 h 45"/>
                <a:gd name="T2" fmla="*/ 75 w 75"/>
                <a:gd name="T3" fmla="*/ 36 h 45"/>
                <a:gd name="T4" fmla="*/ 75 w 75"/>
                <a:gd name="T5" fmla="*/ 9 h 45"/>
                <a:gd name="T6" fmla="*/ 66 w 75"/>
                <a:gd name="T7" fmla="*/ 0 h 45"/>
                <a:gd name="T8" fmla="*/ 0 w 75"/>
                <a:gd name="T9" fmla="*/ 0 h 45"/>
                <a:gd name="T10" fmla="*/ 26 w 75"/>
                <a:gd name="T11" fmla="*/ 45 h 45"/>
                <a:gd name="T12" fmla="*/ 66 w 7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66" y="45"/>
                  </a:moveTo>
                  <a:cubicBezTo>
                    <a:pt x="71" y="45"/>
                    <a:pt x="75" y="41"/>
                    <a:pt x="75" y="36"/>
                  </a:cubicBezTo>
                  <a:cubicBezTo>
                    <a:pt x="75" y="9"/>
                    <a:pt x="75" y="9"/>
                    <a:pt x="75" y="9"/>
                  </a:cubicBezTo>
                  <a:cubicBezTo>
                    <a:pt x="75" y="4"/>
                    <a:pt x="71" y="0"/>
                    <a:pt x="66" y="0"/>
                  </a:cubicBezTo>
                  <a:cubicBezTo>
                    <a:pt x="0" y="0"/>
                    <a:pt x="0" y="0"/>
                    <a:pt x="0" y="0"/>
                  </a:cubicBezTo>
                  <a:cubicBezTo>
                    <a:pt x="26" y="45"/>
                    <a:pt x="26" y="45"/>
                    <a:pt x="26" y="45"/>
                  </a:cubicBezTo>
                  <a:lnTo>
                    <a:pt x="6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1"/>
            <p:cNvSpPr>
              <a:spLocks/>
            </p:cNvSpPr>
            <p:nvPr/>
          </p:nvSpPr>
          <p:spPr bwMode="auto">
            <a:xfrm>
              <a:off x="1514914" y="5183998"/>
              <a:ext cx="59238" cy="83540"/>
            </a:xfrm>
            <a:custGeom>
              <a:avLst/>
              <a:gdLst>
                <a:gd name="T0" fmla="*/ 0 w 45"/>
                <a:gd name="T1" fmla="*/ 0 h 64"/>
                <a:gd name="T2" fmla="*/ 0 w 45"/>
                <a:gd name="T3" fmla="*/ 55 h 64"/>
                <a:gd name="T4" fmla="*/ 9 w 45"/>
                <a:gd name="T5" fmla="*/ 64 h 64"/>
                <a:gd name="T6" fmla="*/ 36 w 45"/>
                <a:gd name="T7" fmla="*/ 64 h 64"/>
                <a:gd name="T8" fmla="*/ 45 w 45"/>
                <a:gd name="T9" fmla="*/ 55 h 64"/>
                <a:gd name="T10" fmla="*/ 45 w 45"/>
                <a:gd name="T11" fmla="*/ 0 h 64"/>
                <a:gd name="T12" fmla="*/ 0 w 45"/>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45" h="64">
                  <a:moveTo>
                    <a:pt x="0" y="0"/>
                  </a:moveTo>
                  <a:cubicBezTo>
                    <a:pt x="0" y="55"/>
                    <a:pt x="0" y="55"/>
                    <a:pt x="0" y="55"/>
                  </a:cubicBezTo>
                  <a:cubicBezTo>
                    <a:pt x="0" y="60"/>
                    <a:pt x="4" y="64"/>
                    <a:pt x="9" y="64"/>
                  </a:cubicBezTo>
                  <a:cubicBezTo>
                    <a:pt x="36" y="64"/>
                    <a:pt x="36" y="64"/>
                    <a:pt x="36" y="64"/>
                  </a:cubicBezTo>
                  <a:cubicBezTo>
                    <a:pt x="41" y="64"/>
                    <a:pt x="45" y="60"/>
                    <a:pt x="45" y="55"/>
                  </a:cubicBezTo>
                  <a:cubicBezTo>
                    <a:pt x="45" y="0"/>
                    <a:pt x="45" y="0"/>
                    <a:pt x="45"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1472385" y="4878696"/>
              <a:ext cx="144297" cy="123032"/>
            </a:xfrm>
            <a:custGeom>
              <a:avLst/>
              <a:gdLst>
                <a:gd name="T0" fmla="*/ 0 w 95"/>
                <a:gd name="T1" fmla="*/ 81 h 81"/>
                <a:gd name="T2" fmla="*/ 47 w 95"/>
                <a:gd name="T3" fmla="*/ 0 h 81"/>
                <a:gd name="T4" fmla="*/ 95 w 95"/>
                <a:gd name="T5" fmla="*/ 81 h 81"/>
                <a:gd name="T6" fmla="*/ 0 w 95"/>
                <a:gd name="T7" fmla="*/ 81 h 81"/>
              </a:gdLst>
              <a:ahLst/>
              <a:cxnLst>
                <a:cxn ang="0">
                  <a:pos x="T0" y="T1"/>
                </a:cxn>
                <a:cxn ang="0">
                  <a:pos x="T2" y="T3"/>
                </a:cxn>
                <a:cxn ang="0">
                  <a:pos x="T4" y="T5"/>
                </a:cxn>
                <a:cxn ang="0">
                  <a:pos x="T6" y="T7"/>
                </a:cxn>
              </a:cxnLst>
              <a:rect l="0" t="0" r="r" b="b"/>
              <a:pathLst>
                <a:path w="95" h="81">
                  <a:moveTo>
                    <a:pt x="0" y="81"/>
                  </a:moveTo>
                  <a:lnTo>
                    <a:pt x="47" y="0"/>
                  </a:lnTo>
                  <a:lnTo>
                    <a:pt x="95" y="81"/>
                  </a:lnTo>
                  <a:lnTo>
                    <a:pt x="0" y="81"/>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p:cNvSpPr>
            <p:nvPr/>
          </p:nvSpPr>
          <p:spPr bwMode="auto">
            <a:xfrm>
              <a:off x="1543774" y="5001728"/>
              <a:ext cx="144297" cy="124551"/>
            </a:xfrm>
            <a:custGeom>
              <a:avLst/>
              <a:gdLst>
                <a:gd name="T0" fmla="*/ 0 w 95"/>
                <a:gd name="T1" fmla="*/ 82 h 82"/>
                <a:gd name="T2" fmla="*/ 48 w 95"/>
                <a:gd name="T3" fmla="*/ 0 h 82"/>
                <a:gd name="T4" fmla="*/ 95 w 95"/>
                <a:gd name="T5" fmla="*/ 82 h 82"/>
                <a:gd name="T6" fmla="*/ 0 w 95"/>
                <a:gd name="T7" fmla="*/ 82 h 82"/>
              </a:gdLst>
              <a:ahLst/>
              <a:cxnLst>
                <a:cxn ang="0">
                  <a:pos x="T0" y="T1"/>
                </a:cxn>
                <a:cxn ang="0">
                  <a:pos x="T2" y="T3"/>
                </a:cxn>
                <a:cxn ang="0">
                  <a:pos x="T4" y="T5"/>
                </a:cxn>
                <a:cxn ang="0">
                  <a:pos x="T6" y="T7"/>
                </a:cxn>
              </a:cxnLst>
              <a:rect l="0" t="0" r="r" b="b"/>
              <a:pathLst>
                <a:path w="95" h="82">
                  <a:moveTo>
                    <a:pt x="0" y="82"/>
                  </a:moveTo>
                  <a:lnTo>
                    <a:pt x="48" y="0"/>
                  </a:lnTo>
                  <a:lnTo>
                    <a:pt x="95"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1400996" y="5001728"/>
              <a:ext cx="142778" cy="124551"/>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lnTo>
                    <a:pt x="47" y="0"/>
                  </a:lnTo>
                  <a:lnTo>
                    <a:pt x="94"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5"/>
            <p:cNvSpPr>
              <a:spLocks/>
            </p:cNvSpPr>
            <p:nvPr/>
          </p:nvSpPr>
          <p:spPr bwMode="auto">
            <a:xfrm>
              <a:off x="1472385" y="4878696"/>
              <a:ext cx="144297" cy="123032"/>
            </a:xfrm>
            <a:custGeom>
              <a:avLst/>
              <a:gdLst>
                <a:gd name="T0" fmla="*/ 47 w 95"/>
                <a:gd name="T1" fmla="*/ 0 h 81"/>
                <a:gd name="T2" fmla="*/ 0 w 95"/>
                <a:gd name="T3" fmla="*/ 81 h 81"/>
                <a:gd name="T4" fmla="*/ 95 w 95"/>
                <a:gd name="T5" fmla="*/ 81 h 81"/>
                <a:gd name="T6" fmla="*/ 47 w 95"/>
                <a:gd name="T7" fmla="*/ 0 h 81"/>
              </a:gdLst>
              <a:ahLst/>
              <a:cxnLst>
                <a:cxn ang="0">
                  <a:pos x="T0" y="T1"/>
                </a:cxn>
                <a:cxn ang="0">
                  <a:pos x="T2" y="T3"/>
                </a:cxn>
                <a:cxn ang="0">
                  <a:pos x="T4" y="T5"/>
                </a:cxn>
                <a:cxn ang="0">
                  <a:pos x="T6" y="T7"/>
                </a:cxn>
              </a:cxnLst>
              <a:rect l="0" t="0" r="r" b="b"/>
              <a:pathLst>
                <a:path w="95" h="81">
                  <a:moveTo>
                    <a:pt x="47" y="0"/>
                  </a:moveTo>
                  <a:lnTo>
                    <a:pt x="0" y="81"/>
                  </a:lnTo>
                  <a:lnTo>
                    <a:pt x="95" y="81"/>
                  </a:lnTo>
                  <a:lnTo>
                    <a:pt x="47"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1472385" y="5000209"/>
              <a:ext cx="144297" cy="124551"/>
            </a:xfrm>
            <a:custGeom>
              <a:avLst/>
              <a:gdLst>
                <a:gd name="T0" fmla="*/ 47 w 95"/>
                <a:gd name="T1" fmla="*/ 82 h 82"/>
                <a:gd name="T2" fmla="*/ 95 w 95"/>
                <a:gd name="T3" fmla="*/ 0 h 82"/>
                <a:gd name="T4" fmla="*/ 0 w 95"/>
                <a:gd name="T5" fmla="*/ 0 h 82"/>
                <a:gd name="T6" fmla="*/ 47 w 95"/>
                <a:gd name="T7" fmla="*/ 82 h 82"/>
              </a:gdLst>
              <a:ahLst/>
              <a:cxnLst>
                <a:cxn ang="0">
                  <a:pos x="T0" y="T1"/>
                </a:cxn>
                <a:cxn ang="0">
                  <a:pos x="T2" y="T3"/>
                </a:cxn>
                <a:cxn ang="0">
                  <a:pos x="T4" y="T5"/>
                </a:cxn>
                <a:cxn ang="0">
                  <a:pos x="T6" y="T7"/>
                </a:cxn>
              </a:cxnLst>
              <a:rect l="0" t="0" r="r" b="b"/>
              <a:pathLst>
                <a:path w="95" h="82">
                  <a:moveTo>
                    <a:pt x="47" y="82"/>
                  </a:moveTo>
                  <a:lnTo>
                    <a:pt x="95" y="0"/>
                  </a:lnTo>
                  <a:lnTo>
                    <a:pt x="0" y="0"/>
                  </a:lnTo>
                  <a:lnTo>
                    <a:pt x="47"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1543774" y="5001728"/>
              <a:ext cx="144297" cy="124551"/>
            </a:xfrm>
            <a:custGeom>
              <a:avLst/>
              <a:gdLst>
                <a:gd name="T0" fmla="*/ 48 w 95"/>
                <a:gd name="T1" fmla="*/ 0 h 82"/>
                <a:gd name="T2" fmla="*/ 0 w 95"/>
                <a:gd name="T3" fmla="*/ 82 h 82"/>
                <a:gd name="T4" fmla="*/ 95 w 95"/>
                <a:gd name="T5" fmla="*/ 82 h 82"/>
                <a:gd name="T6" fmla="*/ 48 w 95"/>
                <a:gd name="T7" fmla="*/ 0 h 82"/>
              </a:gdLst>
              <a:ahLst/>
              <a:cxnLst>
                <a:cxn ang="0">
                  <a:pos x="T0" y="T1"/>
                </a:cxn>
                <a:cxn ang="0">
                  <a:pos x="T2" y="T3"/>
                </a:cxn>
                <a:cxn ang="0">
                  <a:pos x="T4" y="T5"/>
                </a:cxn>
                <a:cxn ang="0">
                  <a:pos x="T6" y="T7"/>
                </a:cxn>
              </a:cxnLst>
              <a:rect l="0" t="0" r="r" b="b"/>
              <a:pathLst>
                <a:path w="95" h="82">
                  <a:moveTo>
                    <a:pt x="48" y="0"/>
                  </a:moveTo>
                  <a:lnTo>
                    <a:pt x="0" y="82"/>
                  </a:lnTo>
                  <a:lnTo>
                    <a:pt x="95" y="82"/>
                  </a:lnTo>
                  <a:lnTo>
                    <a:pt x="48"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8"/>
            <p:cNvSpPr>
              <a:spLocks/>
            </p:cNvSpPr>
            <p:nvPr/>
          </p:nvSpPr>
          <p:spPr bwMode="auto">
            <a:xfrm>
              <a:off x="1400996" y="5001728"/>
              <a:ext cx="142778" cy="124551"/>
            </a:xfrm>
            <a:custGeom>
              <a:avLst/>
              <a:gdLst>
                <a:gd name="T0" fmla="*/ 0 w 94"/>
                <a:gd name="T1" fmla="*/ 82 h 82"/>
                <a:gd name="T2" fmla="*/ 94 w 94"/>
                <a:gd name="T3" fmla="*/ 82 h 82"/>
                <a:gd name="T4" fmla="*/ 47 w 94"/>
                <a:gd name="T5" fmla="*/ 0 h 82"/>
                <a:gd name="T6" fmla="*/ 0 w 94"/>
                <a:gd name="T7" fmla="*/ 82 h 82"/>
              </a:gdLst>
              <a:ahLst/>
              <a:cxnLst>
                <a:cxn ang="0">
                  <a:pos x="T0" y="T1"/>
                </a:cxn>
                <a:cxn ang="0">
                  <a:pos x="T2" y="T3"/>
                </a:cxn>
                <a:cxn ang="0">
                  <a:pos x="T4" y="T5"/>
                </a:cxn>
                <a:cxn ang="0">
                  <a:pos x="T6" y="T7"/>
                </a:cxn>
              </a:cxnLst>
              <a:rect l="0" t="0" r="r" b="b"/>
              <a:pathLst>
                <a:path w="94" h="82">
                  <a:moveTo>
                    <a:pt x="0" y="82"/>
                  </a:moveTo>
                  <a:lnTo>
                    <a:pt x="94" y="82"/>
                  </a:lnTo>
                  <a:lnTo>
                    <a:pt x="47" y="0"/>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909278" y="5477148"/>
              <a:ext cx="255178" cy="157967"/>
            </a:xfrm>
            <a:custGeom>
              <a:avLst/>
              <a:gdLst>
                <a:gd name="T0" fmla="*/ 137 w 196"/>
                <a:gd name="T1" fmla="*/ 68 h 122"/>
                <a:gd name="T2" fmla="*/ 36 w 196"/>
                <a:gd name="T3" fmla="*/ 4 h 122"/>
                <a:gd name="T4" fmla="*/ 21 w 196"/>
                <a:gd name="T5" fmla="*/ 1 h 122"/>
                <a:gd name="T6" fmla="*/ 6 w 196"/>
                <a:gd name="T7" fmla="*/ 11 h 122"/>
                <a:gd name="T8" fmla="*/ 13 w 196"/>
                <a:gd name="T9" fmla="*/ 41 h 122"/>
                <a:gd name="T10" fmla="*/ 136 w 196"/>
                <a:gd name="T11" fmla="*/ 118 h 122"/>
                <a:gd name="T12" fmla="*/ 154 w 196"/>
                <a:gd name="T13" fmla="*/ 120 h 122"/>
                <a:gd name="T14" fmla="*/ 168 w 196"/>
                <a:gd name="T15" fmla="*/ 108 h 122"/>
                <a:gd name="T16" fmla="*/ 196 w 196"/>
                <a:gd name="T17" fmla="*/ 41 h 122"/>
                <a:gd name="T18" fmla="*/ 157 w 196"/>
                <a:gd name="T19" fmla="*/ 21 h 122"/>
                <a:gd name="T20" fmla="*/ 137 w 196"/>
                <a:gd name="T21" fmla="*/ 6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22">
                  <a:moveTo>
                    <a:pt x="137" y="68"/>
                  </a:moveTo>
                  <a:cubicBezTo>
                    <a:pt x="108" y="49"/>
                    <a:pt x="36" y="4"/>
                    <a:pt x="36" y="4"/>
                  </a:cubicBezTo>
                  <a:cubicBezTo>
                    <a:pt x="31" y="1"/>
                    <a:pt x="26" y="0"/>
                    <a:pt x="21" y="1"/>
                  </a:cubicBezTo>
                  <a:cubicBezTo>
                    <a:pt x="15" y="2"/>
                    <a:pt x="9" y="6"/>
                    <a:pt x="6" y="11"/>
                  </a:cubicBezTo>
                  <a:cubicBezTo>
                    <a:pt x="0" y="21"/>
                    <a:pt x="3" y="35"/>
                    <a:pt x="13" y="41"/>
                  </a:cubicBezTo>
                  <a:cubicBezTo>
                    <a:pt x="136" y="118"/>
                    <a:pt x="136" y="118"/>
                    <a:pt x="136" y="118"/>
                  </a:cubicBezTo>
                  <a:cubicBezTo>
                    <a:pt x="142" y="121"/>
                    <a:pt x="148" y="122"/>
                    <a:pt x="154" y="120"/>
                  </a:cubicBezTo>
                  <a:cubicBezTo>
                    <a:pt x="160" y="118"/>
                    <a:pt x="165" y="114"/>
                    <a:pt x="168" y="108"/>
                  </a:cubicBezTo>
                  <a:cubicBezTo>
                    <a:pt x="196" y="41"/>
                    <a:pt x="196" y="41"/>
                    <a:pt x="196" y="41"/>
                  </a:cubicBezTo>
                  <a:cubicBezTo>
                    <a:pt x="157" y="21"/>
                    <a:pt x="157" y="21"/>
                    <a:pt x="157" y="21"/>
                  </a:cubicBezTo>
                  <a:cubicBezTo>
                    <a:pt x="150" y="37"/>
                    <a:pt x="143" y="55"/>
                    <a:pt x="137"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3120407" y="5449808"/>
              <a:ext cx="60757" cy="72908"/>
            </a:xfrm>
            <a:custGeom>
              <a:avLst/>
              <a:gdLst>
                <a:gd name="T0" fmla="*/ 0 w 47"/>
                <a:gd name="T1" fmla="*/ 40 h 56"/>
                <a:gd name="T2" fmla="*/ 12 w 47"/>
                <a:gd name="T3" fmla="*/ 11 h 56"/>
                <a:gd name="T4" fmla="*/ 26 w 47"/>
                <a:gd name="T5" fmla="*/ 0 h 56"/>
                <a:gd name="T6" fmla="*/ 29 w 47"/>
                <a:gd name="T7" fmla="*/ 0 h 56"/>
                <a:gd name="T8" fmla="*/ 35 w 47"/>
                <a:gd name="T9" fmla="*/ 1 h 56"/>
                <a:gd name="T10" fmla="*/ 45 w 47"/>
                <a:gd name="T11" fmla="*/ 11 h 56"/>
                <a:gd name="T12" fmla="*/ 45 w 47"/>
                <a:gd name="T13" fmla="*/ 24 h 56"/>
                <a:gd name="T14" fmla="*/ 32 w 47"/>
                <a:gd name="T15" fmla="*/ 56 h 56"/>
                <a:gd name="T16" fmla="*/ 0 w 47"/>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6">
                  <a:moveTo>
                    <a:pt x="0" y="40"/>
                  </a:moveTo>
                  <a:cubicBezTo>
                    <a:pt x="12" y="11"/>
                    <a:pt x="12" y="11"/>
                    <a:pt x="12" y="11"/>
                  </a:cubicBezTo>
                  <a:cubicBezTo>
                    <a:pt x="15" y="5"/>
                    <a:pt x="20" y="1"/>
                    <a:pt x="26" y="0"/>
                  </a:cubicBezTo>
                  <a:cubicBezTo>
                    <a:pt x="27" y="0"/>
                    <a:pt x="28" y="0"/>
                    <a:pt x="29" y="0"/>
                  </a:cubicBezTo>
                  <a:cubicBezTo>
                    <a:pt x="31" y="0"/>
                    <a:pt x="33" y="1"/>
                    <a:pt x="35" y="1"/>
                  </a:cubicBezTo>
                  <a:cubicBezTo>
                    <a:pt x="40" y="3"/>
                    <a:pt x="43" y="7"/>
                    <a:pt x="45" y="11"/>
                  </a:cubicBezTo>
                  <a:cubicBezTo>
                    <a:pt x="47" y="15"/>
                    <a:pt x="47" y="20"/>
                    <a:pt x="45" y="24"/>
                  </a:cubicBezTo>
                  <a:cubicBezTo>
                    <a:pt x="32" y="56"/>
                    <a:pt x="32" y="56"/>
                    <a:pt x="32" y="56"/>
                  </a:cubicBezTo>
                  <a:lnTo>
                    <a:pt x="0" y="4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noEditPoints="1"/>
            </p:cNvSpPr>
            <p:nvPr/>
          </p:nvSpPr>
          <p:spPr bwMode="auto">
            <a:xfrm>
              <a:off x="3112812" y="5443732"/>
              <a:ext cx="75946" cy="86578"/>
            </a:xfrm>
            <a:custGeom>
              <a:avLst/>
              <a:gdLst>
                <a:gd name="T0" fmla="*/ 34 w 58"/>
                <a:gd name="T1" fmla="*/ 8 h 66"/>
                <a:gd name="T2" fmla="*/ 39 w 58"/>
                <a:gd name="T3" fmla="*/ 9 h 66"/>
                <a:gd name="T4" fmla="*/ 46 w 58"/>
                <a:gd name="T5" fmla="*/ 17 h 66"/>
                <a:gd name="T6" fmla="*/ 46 w 58"/>
                <a:gd name="T7" fmla="*/ 27 h 66"/>
                <a:gd name="T8" fmla="*/ 34 w 58"/>
                <a:gd name="T9" fmla="*/ 55 h 66"/>
                <a:gd name="T10" fmla="*/ 10 w 58"/>
                <a:gd name="T11" fmla="*/ 42 h 66"/>
                <a:gd name="T12" fmla="*/ 21 w 58"/>
                <a:gd name="T13" fmla="*/ 16 h 66"/>
                <a:gd name="T14" fmla="*/ 31 w 58"/>
                <a:gd name="T15" fmla="*/ 8 h 66"/>
                <a:gd name="T16" fmla="*/ 34 w 58"/>
                <a:gd name="T17" fmla="*/ 8 h 66"/>
                <a:gd name="T18" fmla="*/ 34 w 58"/>
                <a:gd name="T19" fmla="*/ 0 h 66"/>
                <a:gd name="T20" fmla="*/ 30 w 58"/>
                <a:gd name="T21" fmla="*/ 0 h 66"/>
                <a:gd name="T22" fmla="*/ 14 w 58"/>
                <a:gd name="T23" fmla="*/ 13 h 66"/>
                <a:gd name="T24" fmla="*/ 0 w 58"/>
                <a:gd name="T25" fmla="*/ 46 h 66"/>
                <a:gd name="T26" fmla="*/ 39 w 58"/>
                <a:gd name="T27" fmla="*/ 66 h 66"/>
                <a:gd name="T28" fmla="*/ 54 w 58"/>
                <a:gd name="T29" fmla="*/ 30 h 66"/>
                <a:gd name="T30" fmla="*/ 42 w 58"/>
                <a:gd name="T31" fmla="*/ 2 h 66"/>
                <a:gd name="T32" fmla="*/ 34 w 58"/>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6">
                  <a:moveTo>
                    <a:pt x="34" y="8"/>
                  </a:moveTo>
                  <a:cubicBezTo>
                    <a:pt x="35" y="8"/>
                    <a:pt x="37" y="9"/>
                    <a:pt x="39" y="9"/>
                  </a:cubicBezTo>
                  <a:cubicBezTo>
                    <a:pt x="42" y="11"/>
                    <a:pt x="45" y="13"/>
                    <a:pt x="46" y="17"/>
                  </a:cubicBezTo>
                  <a:cubicBezTo>
                    <a:pt x="47" y="20"/>
                    <a:pt x="47" y="23"/>
                    <a:pt x="46" y="27"/>
                  </a:cubicBezTo>
                  <a:cubicBezTo>
                    <a:pt x="34" y="55"/>
                    <a:pt x="34" y="55"/>
                    <a:pt x="34" y="55"/>
                  </a:cubicBezTo>
                  <a:cubicBezTo>
                    <a:pt x="10" y="42"/>
                    <a:pt x="10" y="42"/>
                    <a:pt x="10" y="42"/>
                  </a:cubicBezTo>
                  <a:cubicBezTo>
                    <a:pt x="21" y="16"/>
                    <a:pt x="21" y="16"/>
                    <a:pt x="21" y="16"/>
                  </a:cubicBezTo>
                  <a:cubicBezTo>
                    <a:pt x="23" y="12"/>
                    <a:pt x="27" y="9"/>
                    <a:pt x="31" y="8"/>
                  </a:cubicBezTo>
                  <a:cubicBezTo>
                    <a:pt x="32" y="8"/>
                    <a:pt x="33" y="8"/>
                    <a:pt x="34" y="8"/>
                  </a:cubicBezTo>
                  <a:moveTo>
                    <a:pt x="34" y="0"/>
                  </a:moveTo>
                  <a:cubicBezTo>
                    <a:pt x="32" y="0"/>
                    <a:pt x="31" y="0"/>
                    <a:pt x="30" y="0"/>
                  </a:cubicBezTo>
                  <a:cubicBezTo>
                    <a:pt x="23" y="1"/>
                    <a:pt x="17" y="6"/>
                    <a:pt x="14" y="13"/>
                  </a:cubicBezTo>
                  <a:cubicBezTo>
                    <a:pt x="14" y="13"/>
                    <a:pt x="7" y="28"/>
                    <a:pt x="0" y="46"/>
                  </a:cubicBezTo>
                  <a:cubicBezTo>
                    <a:pt x="39" y="66"/>
                    <a:pt x="39" y="66"/>
                    <a:pt x="39" y="66"/>
                  </a:cubicBezTo>
                  <a:cubicBezTo>
                    <a:pt x="54" y="30"/>
                    <a:pt x="54" y="30"/>
                    <a:pt x="54" y="30"/>
                  </a:cubicBezTo>
                  <a:cubicBezTo>
                    <a:pt x="58" y="19"/>
                    <a:pt x="53" y="6"/>
                    <a:pt x="42" y="2"/>
                  </a:cubicBezTo>
                  <a:cubicBezTo>
                    <a:pt x="39" y="0"/>
                    <a:pt x="36"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2"/>
            <p:cNvSpPr>
              <a:spLocks noChangeArrowheads="1"/>
            </p:cNvSpPr>
            <p:nvPr/>
          </p:nvSpPr>
          <p:spPr bwMode="auto">
            <a:xfrm>
              <a:off x="2761943" y="5287284"/>
              <a:ext cx="170118" cy="170119"/>
            </a:xfrm>
            <a:prstGeom prst="ellipse">
              <a:avLst/>
            </a:pr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3"/>
            <p:cNvSpPr>
              <a:spLocks/>
            </p:cNvSpPr>
            <p:nvPr/>
          </p:nvSpPr>
          <p:spPr bwMode="auto">
            <a:xfrm>
              <a:off x="2839408" y="5776375"/>
              <a:ext cx="147335" cy="489091"/>
            </a:xfrm>
            <a:custGeom>
              <a:avLst/>
              <a:gdLst>
                <a:gd name="T0" fmla="*/ 113 w 113"/>
                <a:gd name="T1" fmla="*/ 376 h 376"/>
                <a:gd name="T2" fmla="*/ 39 w 113"/>
                <a:gd name="T3" fmla="*/ 376 h 376"/>
                <a:gd name="T4" fmla="*/ 0 w 113"/>
                <a:gd name="T5" fmla="*/ 13 h 376"/>
                <a:gd name="T6" fmla="*/ 91 w 113"/>
                <a:gd name="T7" fmla="*/ 0 h 376"/>
                <a:gd name="T8" fmla="*/ 113 w 113"/>
                <a:gd name="T9" fmla="*/ 376 h 376"/>
              </a:gdLst>
              <a:ahLst/>
              <a:cxnLst>
                <a:cxn ang="0">
                  <a:pos x="T0" y="T1"/>
                </a:cxn>
                <a:cxn ang="0">
                  <a:pos x="T2" y="T3"/>
                </a:cxn>
                <a:cxn ang="0">
                  <a:pos x="T4" y="T5"/>
                </a:cxn>
                <a:cxn ang="0">
                  <a:pos x="T6" y="T7"/>
                </a:cxn>
                <a:cxn ang="0">
                  <a:pos x="T8" y="T9"/>
                </a:cxn>
              </a:cxnLst>
              <a:rect l="0" t="0" r="r" b="b"/>
              <a:pathLst>
                <a:path w="113" h="376">
                  <a:moveTo>
                    <a:pt x="113" y="376"/>
                  </a:moveTo>
                  <a:cubicBezTo>
                    <a:pt x="39" y="376"/>
                    <a:pt x="39" y="376"/>
                    <a:pt x="39" y="376"/>
                  </a:cubicBezTo>
                  <a:cubicBezTo>
                    <a:pt x="39" y="223"/>
                    <a:pt x="0" y="14"/>
                    <a:pt x="0" y="13"/>
                  </a:cubicBezTo>
                  <a:cubicBezTo>
                    <a:pt x="91" y="0"/>
                    <a:pt x="91" y="0"/>
                    <a:pt x="91" y="0"/>
                  </a:cubicBezTo>
                  <a:cubicBezTo>
                    <a:pt x="91" y="5"/>
                    <a:pt x="113" y="216"/>
                    <a:pt x="113"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p:cNvSpPr>
            <p:nvPr/>
          </p:nvSpPr>
          <p:spPr bwMode="auto">
            <a:xfrm>
              <a:off x="2723970" y="5785488"/>
              <a:ext cx="119994" cy="475420"/>
            </a:xfrm>
            <a:custGeom>
              <a:avLst/>
              <a:gdLst>
                <a:gd name="T0" fmla="*/ 79 w 79"/>
                <a:gd name="T1" fmla="*/ 0 h 313"/>
                <a:gd name="T2" fmla="*/ 64 w 79"/>
                <a:gd name="T3" fmla="*/ 313 h 313"/>
                <a:gd name="T4" fmla="*/ 0 w 79"/>
                <a:gd name="T5" fmla="*/ 313 h 313"/>
                <a:gd name="T6" fmla="*/ 0 w 79"/>
                <a:gd name="T7" fmla="*/ 0 h 313"/>
                <a:gd name="T8" fmla="*/ 79 w 79"/>
                <a:gd name="T9" fmla="*/ 0 h 313"/>
              </a:gdLst>
              <a:ahLst/>
              <a:cxnLst>
                <a:cxn ang="0">
                  <a:pos x="T0" y="T1"/>
                </a:cxn>
                <a:cxn ang="0">
                  <a:pos x="T2" y="T3"/>
                </a:cxn>
                <a:cxn ang="0">
                  <a:pos x="T4" y="T5"/>
                </a:cxn>
                <a:cxn ang="0">
                  <a:pos x="T6" y="T7"/>
                </a:cxn>
                <a:cxn ang="0">
                  <a:pos x="T8" y="T9"/>
                </a:cxn>
              </a:cxnLst>
              <a:rect l="0" t="0" r="r" b="b"/>
              <a:pathLst>
                <a:path w="79" h="313">
                  <a:moveTo>
                    <a:pt x="79" y="0"/>
                  </a:moveTo>
                  <a:lnTo>
                    <a:pt x="64" y="313"/>
                  </a:lnTo>
                  <a:lnTo>
                    <a:pt x="0" y="313"/>
                  </a:lnTo>
                  <a:lnTo>
                    <a:pt x="0" y="0"/>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5"/>
            <p:cNvSpPr>
              <a:spLocks/>
            </p:cNvSpPr>
            <p:nvPr/>
          </p:nvSpPr>
          <p:spPr bwMode="auto">
            <a:xfrm>
              <a:off x="2723970" y="5468035"/>
              <a:ext cx="235432" cy="294670"/>
            </a:xfrm>
            <a:custGeom>
              <a:avLst/>
              <a:gdLst>
                <a:gd name="T0" fmla="*/ 51 w 181"/>
                <a:gd name="T1" fmla="*/ 0 h 226"/>
                <a:gd name="T2" fmla="*/ 14 w 181"/>
                <a:gd name="T3" fmla="*/ 6 h 226"/>
                <a:gd name="T4" fmla="*/ 0 w 181"/>
                <a:gd name="T5" fmla="*/ 20 h 226"/>
                <a:gd name="T6" fmla="*/ 0 w 181"/>
                <a:gd name="T7" fmla="*/ 226 h 226"/>
                <a:gd name="T8" fmla="*/ 181 w 181"/>
                <a:gd name="T9" fmla="*/ 226 h 226"/>
                <a:gd name="T10" fmla="*/ 181 w 181"/>
                <a:gd name="T11" fmla="*/ 20 h 226"/>
                <a:gd name="T12" fmla="*/ 167 w 181"/>
                <a:gd name="T13" fmla="*/ 6 h 226"/>
                <a:gd name="T14" fmla="*/ 131 w 181"/>
                <a:gd name="T15" fmla="*/ 0 h 226"/>
                <a:gd name="T16" fmla="*/ 90 w 181"/>
                <a:gd name="T17" fmla="*/ 37 h 226"/>
                <a:gd name="T18" fmla="*/ 51 w 181"/>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26">
                  <a:moveTo>
                    <a:pt x="51" y="0"/>
                  </a:moveTo>
                  <a:cubicBezTo>
                    <a:pt x="14" y="6"/>
                    <a:pt x="14" y="6"/>
                    <a:pt x="14" y="6"/>
                  </a:cubicBezTo>
                  <a:cubicBezTo>
                    <a:pt x="7" y="6"/>
                    <a:pt x="0" y="12"/>
                    <a:pt x="0" y="20"/>
                  </a:cubicBezTo>
                  <a:cubicBezTo>
                    <a:pt x="0" y="226"/>
                    <a:pt x="0" y="226"/>
                    <a:pt x="0" y="226"/>
                  </a:cubicBezTo>
                  <a:cubicBezTo>
                    <a:pt x="181" y="226"/>
                    <a:pt x="181" y="226"/>
                    <a:pt x="181" y="226"/>
                  </a:cubicBezTo>
                  <a:cubicBezTo>
                    <a:pt x="181" y="20"/>
                    <a:pt x="181" y="20"/>
                    <a:pt x="181" y="20"/>
                  </a:cubicBezTo>
                  <a:cubicBezTo>
                    <a:pt x="181" y="12"/>
                    <a:pt x="175" y="6"/>
                    <a:pt x="167" y="6"/>
                  </a:cubicBezTo>
                  <a:cubicBezTo>
                    <a:pt x="131" y="0"/>
                    <a:pt x="131" y="0"/>
                    <a:pt x="131" y="0"/>
                  </a:cubicBezTo>
                  <a:cubicBezTo>
                    <a:pt x="90" y="37"/>
                    <a:pt x="90" y="37"/>
                    <a:pt x="90" y="37"/>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6"/>
            <p:cNvSpPr>
              <a:spLocks noChangeArrowheads="1"/>
            </p:cNvSpPr>
            <p:nvPr/>
          </p:nvSpPr>
          <p:spPr bwMode="auto">
            <a:xfrm>
              <a:off x="2723970" y="5762704"/>
              <a:ext cx="235432" cy="1640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7"/>
            <p:cNvSpPr>
              <a:spLocks noChangeArrowheads="1"/>
            </p:cNvSpPr>
            <p:nvPr/>
          </p:nvSpPr>
          <p:spPr bwMode="auto">
            <a:xfrm>
              <a:off x="2827257" y="5774856"/>
              <a:ext cx="31897" cy="31897"/>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28"/>
            <p:cNvSpPr>
              <a:spLocks noChangeArrowheads="1"/>
            </p:cNvSpPr>
            <p:nvPr/>
          </p:nvSpPr>
          <p:spPr bwMode="auto">
            <a:xfrm>
              <a:off x="2774095" y="5780931"/>
              <a:ext cx="41011"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29"/>
            <p:cNvSpPr>
              <a:spLocks noChangeArrowheads="1"/>
            </p:cNvSpPr>
            <p:nvPr/>
          </p:nvSpPr>
          <p:spPr bwMode="auto">
            <a:xfrm>
              <a:off x="2736122" y="5780931"/>
              <a:ext cx="24303"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0"/>
            <p:cNvSpPr>
              <a:spLocks noChangeArrowheads="1"/>
            </p:cNvSpPr>
            <p:nvPr/>
          </p:nvSpPr>
          <p:spPr bwMode="auto">
            <a:xfrm>
              <a:off x="2922948" y="5780931"/>
              <a:ext cx="2582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1"/>
            <p:cNvSpPr>
              <a:spLocks noChangeArrowheads="1"/>
            </p:cNvSpPr>
            <p:nvPr/>
          </p:nvSpPr>
          <p:spPr bwMode="auto">
            <a:xfrm>
              <a:off x="2872824" y="5780931"/>
              <a:ext cx="3949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2"/>
            <p:cNvSpPr>
              <a:spLocks/>
            </p:cNvSpPr>
            <p:nvPr/>
          </p:nvSpPr>
          <p:spPr bwMode="auto">
            <a:xfrm>
              <a:off x="2758905" y="5279689"/>
              <a:ext cx="101767" cy="86578"/>
            </a:xfrm>
            <a:custGeom>
              <a:avLst/>
              <a:gdLst>
                <a:gd name="T0" fmla="*/ 79 w 79"/>
                <a:gd name="T1" fmla="*/ 5 h 66"/>
                <a:gd name="T2" fmla="*/ 0 w 79"/>
                <a:gd name="T3" fmla="*/ 66 h 66"/>
                <a:gd name="T4" fmla="*/ 79 w 79"/>
                <a:gd name="T5" fmla="*/ 5 h 66"/>
              </a:gdLst>
              <a:ahLst/>
              <a:cxnLst>
                <a:cxn ang="0">
                  <a:pos x="T0" y="T1"/>
                </a:cxn>
                <a:cxn ang="0">
                  <a:pos x="T2" y="T3"/>
                </a:cxn>
                <a:cxn ang="0">
                  <a:pos x="T4" y="T5"/>
                </a:cxn>
              </a:cxnLst>
              <a:rect l="0" t="0" r="r" b="b"/>
              <a:pathLst>
                <a:path w="79" h="66">
                  <a:moveTo>
                    <a:pt x="79" y="5"/>
                  </a:moveTo>
                  <a:cubicBezTo>
                    <a:pt x="79" y="5"/>
                    <a:pt x="58" y="53"/>
                    <a:pt x="0" y="66"/>
                  </a:cubicBezTo>
                  <a:cubicBezTo>
                    <a:pt x="0" y="66"/>
                    <a:pt x="12" y="0"/>
                    <a:pt x="7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3"/>
            <p:cNvSpPr>
              <a:spLocks/>
            </p:cNvSpPr>
            <p:nvPr/>
          </p:nvSpPr>
          <p:spPr bwMode="auto">
            <a:xfrm>
              <a:off x="2860673" y="5287284"/>
              <a:ext cx="89616" cy="94173"/>
            </a:xfrm>
            <a:custGeom>
              <a:avLst/>
              <a:gdLst>
                <a:gd name="T0" fmla="*/ 0 w 69"/>
                <a:gd name="T1" fmla="*/ 0 h 73"/>
                <a:gd name="T2" fmla="*/ 57 w 69"/>
                <a:gd name="T3" fmla="*/ 73 h 73"/>
                <a:gd name="T4" fmla="*/ 0 w 69"/>
                <a:gd name="T5" fmla="*/ 0 h 73"/>
              </a:gdLst>
              <a:ahLst/>
              <a:cxnLst>
                <a:cxn ang="0">
                  <a:pos x="T0" y="T1"/>
                </a:cxn>
                <a:cxn ang="0">
                  <a:pos x="T2" y="T3"/>
                </a:cxn>
                <a:cxn ang="0">
                  <a:pos x="T4" y="T5"/>
                </a:cxn>
              </a:cxnLst>
              <a:rect l="0" t="0" r="r" b="b"/>
              <a:pathLst>
                <a:path w="69" h="73">
                  <a:moveTo>
                    <a:pt x="0" y="0"/>
                  </a:moveTo>
                  <a:cubicBezTo>
                    <a:pt x="0" y="0"/>
                    <a:pt x="29" y="70"/>
                    <a:pt x="57" y="73"/>
                  </a:cubicBezTo>
                  <a:cubicBezTo>
                    <a:pt x="57" y="73"/>
                    <a:pt x="69"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4"/>
            <p:cNvSpPr>
              <a:spLocks/>
            </p:cNvSpPr>
            <p:nvPr/>
          </p:nvSpPr>
          <p:spPr bwMode="auto">
            <a:xfrm>
              <a:off x="2566003" y="5472592"/>
              <a:ext cx="212648" cy="215686"/>
            </a:xfrm>
            <a:custGeom>
              <a:avLst/>
              <a:gdLst>
                <a:gd name="T0" fmla="*/ 62 w 164"/>
                <a:gd name="T1" fmla="*/ 105 h 166"/>
                <a:gd name="T2" fmla="*/ 152 w 164"/>
                <a:gd name="T3" fmla="*/ 43 h 166"/>
                <a:gd name="T4" fmla="*/ 157 w 164"/>
                <a:gd name="T5" fmla="*/ 12 h 166"/>
                <a:gd name="T6" fmla="*/ 127 w 164"/>
                <a:gd name="T7" fmla="*/ 7 h 166"/>
                <a:gd name="T8" fmla="*/ 10 w 164"/>
                <a:gd name="T9" fmla="*/ 88 h 166"/>
                <a:gd name="T10" fmla="*/ 1 w 164"/>
                <a:gd name="T11" fmla="*/ 106 h 166"/>
                <a:gd name="T12" fmla="*/ 11 w 164"/>
                <a:gd name="T13" fmla="*/ 124 h 166"/>
                <a:gd name="T14" fmla="*/ 79 w 164"/>
                <a:gd name="T15" fmla="*/ 166 h 166"/>
                <a:gd name="T16" fmla="*/ 107 w 164"/>
                <a:gd name="T17" fmla="*/ 132 h 166"/>
                <a:gd name="T18" fmla="*/ 62 w 164"/>
                <a:gd name="T19" fmla="*/ 10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6">
                  <a:moveTo>
                    <a:pt x="62" y="105"/>
                  </a:moveTo>
                  <a:cubicBezTo>
                    <a:pt x="94" y="82"/>
                    <a:pt x="152" y="43"/>
                    <a:pt x="152" y="43"/>
                  </a:cubicBezTo>
                  <a:cubicBezTo>
                    <a:pt x="162" y="36"/>
                    <a:pt x="164" y="22"/>
                    <a:pt x="157" y="12"/>
                  </a:cubicBezTo>
                  <a:cubicBezTo>
                    <a:pt x="150" y="3"/>
                    <a:pt x="137" y="0"/>
                    <a:pt x="127" y="7"/>
                  </a:cubicBezTo>
                  <a:cubicBezTo>
                    <a:pt x="10" y="88"/>
                    <a:pt x="10" y="88"/>
                    <a:pt x="10" y="88"/>
                  </a:cubicBezTo>
                  <a:cubicBezTo>
                    <a:pt x="4" y="92"/>
                    <a:pt x="0" y="99"/>
                    <a:pt x="1" y="106"/>
                  </a:cubicBezTo>
                  <a:cubicBezTo>
                    <a:pt x="1" y="114"/>
                    <a:pt x="5" y="120"/>
                    <a:pt x="11" y="124"/>
                  </a:cubicBezTo>
                  <a:cubicBezTo>
                    <a:pt x="79" y="166"/>
                    <a:pt x="79" y="166"/>
                    <a:pt x="79" y="166"/>
                  </a:cubicBezTo>
                  <a:cubicBezTo>
                    <a:pt x="107" y="132"/>
                    <a:pt x="107" y="132"/>
                    <a:pt x="107" y="132"/>
                  </a:cubicBezTo>
                  <a:cubicBezTo>
                    <a:pt x="93" y="124"/>
                    <a:pt x="76" y="113"/>
                    <a:pt x="62"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5"/>
            <p:cNvSpPr>
              <a:spLocks/>
            </p:cNvSpPr>
            <p:nvPr/>
          </p:nvSpPr>
          <p:spPr bwMode="auto">
            <a:xfrm>
              <a:off x="2676884" y="5651824"/>
              <a:ext cx="71389" cy="60757"/>
            </a:xfrm>
            <a:custGeom>
              <a:avLst/>
              <a:gdLst>
                <a:gd name="T0" fmla="*/ 36 w 55"/>
                <a:gd name="T1" fmla="*/ 46 h 46"/>
                <a:gd name="T2" fmla="*/ 27 w 55"/>
                <a:gd name="T3" fmla="*/ 43 h 46"/>
                <a:gd name="T4" fmla="*/ 0 w 55"/>
                <a:gd name="T5" fmla="*/ 27 h 46"/>
                <a:gd name="T6" fmla="*/ 23 w 55"/>
                <a:gd name="T7" fmla="*/ 0 h 46"/>
                <a:gd name="T8" fmla="*/ 46 w 55"/>
                <a:gd name="T9" fmla="*/ 14 h 46"/>
                <a:gd name="T10" fmla="*/ 53 w 55"/>
                <a:gd name="T11" fmla="*/ 24 h 46"/>
                <a:gd name="T12" fmla="*/ 51 w 55"/>
                <a:gd name="T13" fmla="*/ 38 h 46"/>
                <a:gd name="T14" fmla="*/ 36 w 55"/>
                <a:gd name="T15" fmla="*/ 46 h 46"/>
                <a:gd name="T16" fmla="*/ 36 w 55"/>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6">
                  <a:moveTo>
                    <a:pt x="36" y="46"/>
                  </a:moveTo>
                  <a:cubicBezTo>
                    <a:pt x="33" y="46"/>
                    <a:pt x="30" y="45"/>
                    <a:pt x="27" y="43"/>
                  </a:cubicBezTo>
                  <a:cubicBezTo>
                    <a:pt x="0" y="27"/>
                    <a:pt x="0" y="27"/>
                    <a:pt x="0" y="27"/>
                  </a:cubicBezTo>
                  <a:cubicBezTo>
                    <a:pt x="23" y="0"/>
                    <a:pt x="23" y="0"/>
                    <a:pt x="23" y="0"/>
                  </a:cubicBezTo>
                  <a:cubicBezTo>
                    <a:pt x="46" y="14"/>
                    <a:pt x="46" y="14"/>
                    <a:pt x="46" y="14"/>
                  </a:cubicBezTo>
                  <a:cubicBezTo>
                    <a:pt x="50" y="16"/>
                    <a:pt x="52" y="20"/>
                    <a:pt x="53" y="24"/>
                  </a:cubicBezTo>
                  <a:cubicBezTo>
                    <a:pt x="55" y="29"/>
                    <a:pt x="54" y="34"/>
                    <a:pt x="51" y="38"/>
                  </a:cubicBezTo>
                  <a:cubicBezTo>
                    <a:pt x="48" y="43"/>
                    <a:pt x="42" y="46"/>
                    <a:pt x="36" y="46"/>
                  </a:cubicBezTo>
                  <a:cubicBezTo>
                    <a:pt x="36" y="46"/>
                    <a:pt x="36" y="46"/>
                    <a:pt x="36" y="4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36"/>
            <p:cNvSpPr>
              <a:spLocks noEditPoints="1"/>
            </p:cNvSpPr>
            <p:nvPr/>
          </p:nvSpPr>
          <p:spPr bwMode="auto">
            <a:xfrm>
              <a:off x="2669289" y="5644229"/>
              <a:ext cx="86578" cy="72908"/>
            </a:xfrm>
            <a:custGeom>
              <a:avLst/>
              <a:gdLst>
                <a:gd name="T0" fmla="*/ 30 w 67"/>
                <a:gd name="T1" fmla="*/ 11 h 56"/>
                <a:gd name="T2" fmla="*/ 49 w 67"/>
                <a:gd name="T3" fmla="*/ 23 h 56"/>
                <a:gd name="T4" fmla="*/ 55 w 67"/>
                <a:gd name="T5" fmla="*/ 31 h 56"/>
                <a:gd name="T6" fmla="*/ 54 w 67"/>
                <a:gd name="T7" fmla="*/ 42 h 56"/>
                <a:gd name="T8" fmla="*/ 42 w 67"/>
                <a:gd name="T9" fmla="*/ 48 h 56"/>
                <a:gd name="T10" fmla="*/ 35 w 67"/>
                <a:gd name="T11" fmla="*/ 46 h 56"/>
                <a:gd name="T12" fmla="*/ 13 w 67"/>
                <a:gd name="T13" fmla="*/ 32 h 56"/>
                <a:gd name="T14" fmla="*/ 30 w 67"/>
                <a:gd name="T15" fmla="*/ 11 h 56"/>
                <a:gd name="T16" fmla="*/ 28 w 67"/>
                <a:gd name="T17" fmla="*/ 0 h 56"/>
                <a:gd name="T18" fmla="*/ 0 w 67"/>
                <a:gd name="T19" fmla="*/ 34 h 56"/>
                <a:gd name="T20" fmla="*/ 31 w 67"/>
                <a:gd name="T21" fmla="*/ 53 h 56"/>
                <a:gd name="T22" fmla="*/ 42 w 67"/>
                <a:gd name="T23" fmla="*/ 56 h 56"/>
                <a:gd name="T24" fmla="*/ 61 w 67"/>
                <a:gd name="T25" fmla="*/ 46 h 56"/>
                <a:gd name="T26" fmla="*/ 54 w 67"/>
                <a:gd name="T27" fmla="*/ 16 h 56"/>
                <a:gd name="T28" fmla="*/ 28 w 67"/>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56">
                  <a:moveTo>
                    <a:pt x="30" y="11"/>
                  </a:moveTo>
                  <a:cubicBezTo>
                    <a:pt x="49" y="23"/>
                    <a:pt x="49" y="23"/>
                    <a:pt x="49" y="23"/>
                  </a:cubicBezTo>
                  <a:cubicBezTo>
                    <a:pt x="52" y="25"/>
                    <a:pt x="55" y="28"/>
                    <a:pt x="55" y="31"/>
                  </a:cubicBezTo>
                  <a:cubicBezTo>
                    <a:pt x="56" y="35"/>
                    <a:pt x="56" y="38"/>
                    <a:pt x="54" y="42"/>
                  </a:cubicBezTo>
                  <a:cubicBezTo>
                    <a:pt x="51" y="46"/>
                    <a:pt x="47" y="48"/>
                    <a:pt x="42" y="48"/>
                  </a:cubicBezTo>
                  <a:cubicBezTo>
                    <a:pt x="40" y="48"/>
                    <a:pt x="37" y="47"/>
                    <a:pt x="35" y="46"/>
                  </a:cubicBezTo>
                  <a:cubicBezTo>
                    <a:pt x="13" y="32"/>
                    <a:pt x="13" y="32"/>
                    <a:pt x="13" y="32"/>
                  </a:cubicBezTo>
                  <a:cubicBezTo>
                    <a:pt x="30" y="11"/>
                    <a:pt x="30" y="11"/>
                    <a:pt x="30" y="11"/>
                  </a:cubicBezTo>
                  <a:moveTo>
                    <a:pt x="28" y="0"/>
                  </a:moveTo>
                  <a:cubicBezTo>
                    <a:pt x="0" y="34"/>
                    <a:pt x="0" y="34"/>
                    <a:pt x="0" y="34"/>
                  </a:cubicBezTo>
                  <a:cubicBezTo>
                    <a:pt x="31" y="53"/>
                    <a:pt x="31" y="53"/>
                    <a:pt x="31" y="53"/>
                  </a:cubicBezTo>
                  <a:cubicBezTo>
                    <a:pt x="34" y="55"/>
                    <a:pt x="38" y="56"/>
                    <a:pt x="42" y="56"/>
                  </a:cubicBezTo>
                  <a:cubicBezTo>
                    <a:pt x="50" y="56"/>
                    <a:pt x="57" y="53"/>
                    <a:pt x="61" y="46"/>
                  </a:cubicBezTo>
                  <a:cubicBezTo>
                    <a:pt x="67" y="36"/>
                    <a:pt x="64" y="22"/>
                    <a:pt x="54" y="16"/>
                  </a:cubicBezTo>
                  <a:cubicBezTo>
                    <a:pt x="54" y="16"/>
                    <a:pt x="43" y="9"/>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37"/>
            <p:cNvSpPr>
              <a:spLocks/>
            </p:cNvSpPr>
            <p:nvPr/>
          </p:nvSpPr>
          <p:spPr bwMode="auto">
            <a:xfrm>
              <a:off x="2872824" y="5583472"/>
              <a:ext cx="53162" cy="56200"/>
            </a:xfrm>
            <a:custGeom>
              <a:avLst/>
              <a:gdLst>
                <a:gd name="T0" fmla="*/ 35 w 35"/>
                <a:gd name="T1" fmla="*/ 29 h 37"/>
                <a:gd name="T2" fmla="*/ 18 w 35"/>
                <a:gd name="T3" fmla="*/ 37 h 37"/>
                <a:gd name="T4" fmla="*/ 0 w 35"/>
                <a:gd name="T5" fmla="*/ 29 h 37"/>
                <a:gd name="T6" fmla="*/ 0 w 35"/>
                <a:gd name="T7" fmla="*/ 0 h 37"/>
                <a:gd name="T8" fmla="*/ 35 w 35"/>
                <a:gd name="T9" fmla="*/ 0 h 37"/>
                <a:gd name="T10" fmla="*/ 35 w 35"/>
                <a:gd name="T11" fmla="*/ 29 h 37"/>
              </a:gdLst>
              <a:ahLst/>
              <a:cxnLst>
                <a:cxn ang="0">
                  <a:pos x="T0" y="T1"/>
                </a:cxn>
                <a:cxn ang="0">
                  <a:pos x="T2" y="T3"/>
                </a:cxn>
                <a:cxn ang="0">
                  <a:pos x="T4" y="T5"/>
                </a:cxn>
                <a:cxn ang="0">
                  <a:pos x="T6" y="T7"/>
                </a:cxn>
                <a:cxn ang="0">
                  <a:pos x="T8" y="T9"/>
                </a:cxn>
                <a:cxn ang="0">
                  <a:pos x="T10" y="T11"/>
                </a:cxn>
              </a:cxnLst>
              <a:rect l="0" t="0" r="r" b="b"/>
              <a:pathLst>
                <a:path w="35" h="37">
                  <a:moveTo>
                    <a:pt x="35" y="29"/>
                  </a:moveTo>
                  <a:lnTo>
                    <a:pt x="18" y="37"/>
                  </a:lnTo>
                  <a:lnTo>
                    <a:pt x="0" y="29"/>
                  </a:lnTo>
                  <a:lnTo>
                    <a:pt x="0" y="0"/>
                  </a:lnTo>
                  <a:lnTo>
                    <a:pt x="35" y="0"/>
                  </a:lnTo>
                  <a:lnTo>
                    <a:pt x="35" y="29"/>
                  </a:lnTo>
                  <a:close/>
                </a:path>
              </a:pathLst>
            </a:custGeom>
            <a:noFill/>
            <a:ln w="4763"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38"/>
            <p:cNvSpPr>
              <a:spLocks noChangeArrowheads="1"/>
            </p:cNvSpPr>
            <p:nvPr/>
          </p:nvSpPr>
          <p:spPr bwMode="auto">
            <a:xfrm>
              <a:off x="2839408" y="5577397"/>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39"/>
            <p:cNvSpPr>
              <a:spLocks noChangeArrowheads="1"/>
            </p:cNvSpPr>
            <p:nvPr/>
          </p:nvSpPr>
          <p:spPr bwMode="auto">
            <a:xfrm>
              <a:off x="2839408" y="5616889"/>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Oval 40"/>
            <p:cNvSpPr>
              <a:spLocks noChangeArrowheads="1"/>
            </p:cNvSpPr>
            <p:nvPr/>
          </p:nvSpPr>
          <p:spPr bwMode="auto">
            <a:xfrm>
              <a:off x="2839408" y="5656380"/>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1"/>
            <p:cNvSpPr>
              <a:spLocks noChangeArrowheads="1"/>
            </p:cNvSpPr>
            <p:nvPr/>
          </p:nvSpPr>
          <p:spPr bwMode="auto">
            <a:xfrm>
              <a:off x="2839408" y="5695872"/>
              <a:ext cx="6076" cy="6076"/>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Oval 42"/>
            <p:cNvSpPr>
              <a:spLocks noChangeArrowheads="1"/>
            </p:cNvSpPr>
            <p:nvPr/>
          </p:nvSpPr>
          <p:spPr bwMode="auto">
            <a:xfrm>
              <a:off x="2839408" y="5733845"/>
              <a:ext cx="6076" cy="759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43"/>
            <p:cNvSpPr>
              <a:spLocks/>
            </p:cNvSpPr>
            <p:nvPr/>
          </p:nvSpPr>
          <p:spPr bwMode="auto">
            <a:xfrm>
              <a:off x="2810548" y="5521197"/>
              <a:ext cx="63794" cy="226318"/>
            </a:xfrm>
            <a:custGeom>
              <a:avLst/>
              <a:gdLst>
                <a:gd name="T0" fmla="*/ 24 w 49"/>
                <a:gd name="T1" fmla="*/ 174 h 174"/>
                <a:gd name="T2" fmla="*/ 0 w 49"/>
                <a:gd name="T3" fmla="*/ 147 h 174"/>
                <a:gd name="T4" fmla="*/ 19 w 49"/>
                <a:gd name="T5" fmla="*/ 29 h 174"/>
                <a:gd name="T6" fmla="*/ 4 w 49"/>
                <a:gd name="T7" fmla="*/ 12 h 174"/>
                <a:gd name="T8" fmla="*/ 25 w 49"/>
                <a:gd name="T9" fmla="*/ 0 h 174"/>
                <a:gd name="T10" fmla="*/ 24 w 49"/>
                <a:gd name="T11" fmla="*/ 0 h 174"/>
                <a:gd name="T12" fmla="*/ 46 w 49"/>
                <a:gd name="T13" fmla="*/ 12 h 174"/>
                <a:gd name="T14" fmla="*/ 30 w 49"/>
                <a:gd name="T15" fmla="*/ 29 h 174"/>
                <a:gd name="T16" fmla="*/ 49 w 49"/>
                <a:gd name="T17" fmla="*/ 147 h 174"/>
                <a:gd name="T18" fmla="*/ 24 w 49"/>
                <a:gd name="T1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4">
                  <a:moveTo>
                    <a:pt x="24" y="174"/>
                  </a:moveTo>
                  <a:cubicBezTo>
                    <a:pt x="0" y="147"/>
                    <a:pt x="0" y="147"/>
                    <a:pt x="0" y="147"/>
                  </a:cubicBezTo>
                  <a:cubicBezTo>
                    <a:pt x="0" y="80"/>
                    <a:pt x="19" y="29"/>
                    <a:pt x="19" y="29"/>
                  </a:cubicBezTo>
                  <a:cubicBezTo>
                    <a:pt x="4" y="12"/>
                    <a:pt x="4" y="12"/>
                    <a:pt x="4" y="12"/>
                  </a:cubicBezTo>
                  <a:cubicBezTo>
                    <a:pt x="25" y="0"/>
                    <a:pt x="25" y="0"/>
                    <a:pt x="25" y="0"/>
                  </a:cubicBezTo>
                  <a:cubicBezTo>
                    <a:pt x="24" y="0"/>
                    <a:pt x="24" y="0"/>
                    <a:pt x="24" y="0"/>
                  </a:cubicBezTo>
                  <a:cubicBezTo>
                    <a:pt x="46" y="12"/>
                    <a:pt x="46" y="12"/>
                    <a:pt x="46" y="12"/>
                  </a:cubicBezTo>
                  <a:cubicBezTo>
                    <a:pt x="30" y="29"/>
                    <a:pt x="30" y="29"/>
                    <a:pt x="30" y="29"/>
                  </a:cubicBezTo>
                  <a:cubicBezTo>
                    <a:pt x="30" y="29"/>
                    <a:pt x="48" y="80"/>
                    <a:pt x="49" y="147"/>
                  </a:cubicBezTo>
                  <a:cubicBezTo>
                    <a:pt x="24" y="174"/>
                    <a:pt x="24" y="174"/>
                    <a:pt x="24" y="17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44"/>
            <p:cNvSpPr>
              <a:spLocks/>
            </p:cNvSpPr>
            <p:nvPr/>
          </p:nvSpPr>
          <p:spPr bwMode="auto">
            <a:xfrm>
              <a:off x="2774095" y="5486262"/>
              <a:ext cx="62276" cy="63794"/>
            </a:xfrm>
            <a:custGeom>
              <a:avLst/>
              <a:gdLst>
                <a:gd name="T0" fmla="*/ 41 w 41"/>
                <a:gd name="T1" fmla="*/ 24 h 42"/>
                <a:gd name="T2" fmla="*/ 20 w 41"/>
                <a:gd name="T3" fmla="*/ 42 h 42"/>
                <a:gd name="T4" fmla="*/ 0 w 41"/>
                <a:gd name="T5" fmla="*/ 0 h 42"/>
                <a:gd name="T6" fmla="*/ 20 w 41"/>
                <a:gd name="T7" fmla="*/ 36 h 42"/>
                <a:gd name="T8" fmla="*/ 41 w 41"/>
                <a:gd name="T9" fmla="*/ 24 h 42"/>
              </a:gdLst>
              <a:ahLst/>
              <a:cxnLst>
                <a:cxn ang="0">
                  <a:pos x="T0" y="T1"/>
                </a:cxn>
                <a:cxn ang="0">
                  <a:pos x="T2" y="T3"/>
                </a:cxn>
                <a:cxn ang="0">
                  <a:pos x="T4" y="T5"/>
                </a:cxn>
                <a:cxn ang="0">
                  <a:pos x="T6" y="T7"/>
                </a:cxn>
                <a:cxn ang="0">
                  <a:pos x="T8" y="T9"/>
                </a:cxn>
              </a:cxnLst>
              <a:rect l="0" t="0" r="r" b="b"/>
              <a:pathLst>
                <a:path w="41" h="42">
                  <a:moveTo>
                    <a:pt x="41" y="24"/>
                  </a:moveTo>
                  <a:lnTo>
                    <a:pt x="20" y="42"/>
                  </a:lnTo>
                  <a:lnTo>
                    <a:pt x="0" y="0"/>
                  </a:lnTo>
                  <a:lnTo>
                    <a:pt x="20" y="36"/>
                  </a:lnTo>
                  <a:lnTo>
                    <a:pt x="41"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45"/>
            <p:cNvSpPr>
              <a:spLocks/>
            </p:cNvSpPr>
            <p:nvPr/>
          </p:nvSpPr>
          <p:spPr bwMode="auto">
            <a:xfrm>
              <a:off x="2847002" y="5486262"/>
              <a:ext cx="62276" cy="63794"/>
            </a:xfrm>
            <a:custGeom>
              <a:avLst/>
              <a:gdLst>
                <a:gd name="T0" fmla="*/ 0 w 41"/>
                <a:gd name="T1" fmla="*/ 24 h 42"/>
                <a:gd name="T2" fmla="*/ 22 w 41"/>
                <a:gd name="T3" fmla="*/ 42 h 42"/>
                <a:gd name="T4" fmla="*/ 41 w 41"/>
                <a:gd name="T5" fmla="*/ 0 h 42"/>
                <a:gd name="T6" fmla="*/ 21 w 41"/>
                <a:gd name="T7" fmla="*/ 36 h 42"/>
                <a:gd name="T8" fmla="*/ 0 w 41"/>
                <a:gd name="T9" fmla="*/ 24 h 42"/>
              </a:gdLst>
              <a:ahLst/>
              <a:cxnLst>
                <a:cxn ang="0">
                  <a:pos x="T0" y="T1"/>
                </a:cxn>
                <a:cxn ang="0">
                  <a:pos x="T2" y="T3"/>
                </a:cxn>
                <a:cxn ang="0">
                  <a:pos x="T4" y="T5"/>
                </a:cxn>
                <a:cxn ang="0">
                  <a:pos x="T6" y="T7"/>
                </a:cxn>
                <a:cxn ang="0">
                  <a:pos x="T8" y="T9"/>
                </a:cxn>
              </a:cxnLst>
              <a:rect l="0" t="0" r="r" b="b"/>
              <a:pathLst>
                <a:path w="41" h="42">
                  <a:moveTo>
                    <a:pt x="0" y="24"/>
                  </a:moveTo>
                  <a:lnTo>
                    <a:pt x="22" y="42"/>
                  </a:lnTo>
                  <a:lnTo>
                    <a:pt x="41" y="0"/>
                  </a:lnTo>
                  <a:lnTo>
                    <a:pt x="21" y="36"/>
                  </a:lnTo>
                  <a:lnTo>
                    <a:pt x="0"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46"/>
            <p:cNvSpPr>
              <a:spLocks/>
            </p:cNvSpPr>
            <p:nvPr/>
          </p:nvSpPr>
          <p:spPr bwMode="auto">
            <a:xfrm>
              <a:off x="3121926" y="5203744"/>
              <a:ext cx="230875" cy="288594"/>
            </a:xfrm>
            <a:custGeom>
              <a:avLst/>
              <a:gdLst>
                <a:gd name="T0" fmla="*/ 177 w 177"/>
                <a:gd name="T1" fmla="*/ 204 h 222"/>
                <a:gd name="T2" fmla="*/ 159 w 177"/>
                <a:gd name="T3" fmla="*/ 222 h 222"/>
                <a:gd name="T4" fmla="*/ 18 w 177"/>
                <a:gd name="T5" fmla="*/ 222 h 222"/>
                <a:gd name="T6" fmla="*/ 0 w 177"/>
                <a:gd name="T7" fmla="*/ 204 h 222"/>
                <a:gd name="T8" fmla="*/ 0 w 177"/>
                <a:gd name="T9" fmla="*/ 18 h 222"/>
                <a:gd name="T10" fmla="*/ 18 w 177"/>
                <a:gd name="T11" fmla="*/ 0 h 222"/>
                <a:gd name="T12" fmla="*/ 159 w 177"/>
                <a:gd name="T13" fmla="*/ 0 h 222"/>
                <a:gd name="T14" fmla="*/ 177 w 177"/>
                <a:gd name="T15" fmla="*/ 18 h 222"/>
                <a:gd name="T16" fmla="*/ 177 w 177"/>
                <a:gd name="T17" fmla="*/ 20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2">
                  <a:moveTo>
                    <a:pt x="177" y="204"/>
                  </a:moveTo>
                  <a:cubicBezTo>
                    <a:pt x="177" y="214"/>
                    <a:pt x="169" y="222"/>
                    <a:pt x="159" y="222"/>
                  </a:cubicBezTo>
                  <a:cubicBezTo>
                    <a:pt x="18" y="222"/>
                    <a:pt x="18" y="222"/>
                    <a:pt x="18" y="222"/>
                  </a:cubicBezTo>
                  <a:cubicBezTo>
                    <a:pt x="8" y="222"/>
                    <a:pt x="0" y="214"/>
                    <a:pt x="0" y="204"/>
                  </a:cubicBezTo>
                  <a:cubicBezTo>
                    <a:pt x="0" y="18"/>
                    <a:pt x="0" y="18"/>
                    <a:pt x="0" y="18"/>
                  </a:cubicBezTo>
                  <a:cubicBezTo>
                    <a:pt x="0" y="8"/>
                    <a:pt x="8" y="0"/>
                    <a:pt x="18" y="0"/>
                  </a:cubicBezTo>
                  <a:cubicBezTo>
                    <a:pt x="159" y="0"/>
                    <a:pt x="159" y="0"/>
                    <a:pt x="159" y="0"/>
                  </a:cubicBezTo>
                  <a:cubicBezTo>
                    <a:pt x="169" y="0"/>
                    <a:pt x="177" y="8"/>
                    <a:pt x="177" y="18"/>
                  </a:cubicBezTo>
                  <a:lnTo>
                    <a:pt x="177"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47"/>
            <p:cNvSpPr>
              <a:spLocks noChangeArrowheads="1"/>
            </p:cNvSpPr>
            <p:nvPr/>
          </p:nvSpPr>
          <p:spPr bwMode="auto">
            <a:xfrm>
              <a:off x="3141672" y="5223489"/>
              <a:ext cx="189864" cy="25062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48"/>
            <p:cNvSpPr>
              <a:spLocks/>
            </p:cNvSpPr>
            <p:nvPr/>
          </p:nvSpPr>
          <p:spPr bwMode="auto">
            <a:xfrm>
              <a:off x="3164456" y="5185517"/>
              <a:ext cx="145816" cy="47086"/>
            </a:xfrm>
            <a:custGeom>
              <a:avLst/>
              <a:gdLst>
                <a:gd name="T0" fmla="*/ 91 w 112"/>
                <a:gd name="T1" fmla="*/ 15 h 36"/>
                <a:gd name="T2" fmla="*/ 89 w 112"/>
                <a:gd name="T3" fmla="*/ 15 h 36"/>
                <a:gd name="T4" fmla="*/ 69 w 112"/>
                <a:gd name="T5" fmla="*/ 0 h 36"/>
                <a:gd name="T6" fmla="*/ 44 w 112"/>
                <a:gd name="T7" fmla="*/ 0 h 36"/>
                <a:gd name="T8" fmla="*/ 24 w 112"/>
                <a:gd name="T9" fmla="*/ 15 h 36"/>
                <a:gd name="T10" fmla="*/ 21 w 112"/>
                <a:gd name="T11" fmla="*/ 15 h 36"/>
                <a:gd name="T12" fmla="*/ 0 w 112"/>
                <a:gd name="T13" fmla="*/ 36 h 36"/>
                <a:gd name="T14" fmla="*/ 112 w 112"/>
                <a:gd name="T15" fmla="*/ 36 h 36"/>
                <a:gd name="T16" fmla="*/ 91 w 112"/>
                <a:gd name="T1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6">
                  <a:moveTo>
                    <a:pt x="91" y="15"/>
                  </a:moveTo>
                  <a:cubicBezTo>
                    <a:pt x="89" y="15"/>
                    <a:pt x="89" y="15"/>
                    <a:pt x="89" y="15"/>
                  </a:cubicBezTo>
                  <a:cubicBezTo>
                    <a:pt x="86" y="6"/>
                    <a:pt x="78" y="0"/>
                    <a:pt x="69" y="0"/>
                  </a:cubicBezTo>
                  <a:cubicBezTo>
                    <a:pt x="44" y="0"/>
                    <a:pt x="44" y="0"/>
                    <a:pt x="44" y="0"/>
                  </a:cubicBezTo>
                  <a:cubicBezTo>
                    <a:pt x="35" y="0"/>
                    <a:pt x="27" y="6"/>
                    <a:pt x="24" y="15"/>
                  </a:cubicBezTo>
                  <a:cubicBezTo>
                    <a:pt x="21" y="15"/>
                    <a:pt x="21" y="15"/>
                    <a:pt x="21" y="15"/>
                  </a:cubicBezTo>
                  <a:cubicBezTo>
                    <a:pt x="10" y="15"/>
                    <a:pt x="0" y="24"/>
                    <a:pt x="0" y="36"/>
                  </a:cubicBezTo>
                  <a:cubicBezTo>
                    <a:pt x="112" y="36"/>
                    <a:pt x="112" y="36"/>
                    <a:pt x="112" y="36"/>
                  </a:cubicBezTo>
                  <a:cubicBezTo>
                    <a:pt x="112" y="24"/>
                    <a:pt x="103" y="15"/>
                    <a:pt x="91"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49"/>
            <p:cNvSpPr>
              <a:spLocks/>
            </p:cNvSpPr>
            <p:nvPr/>
          </p:nvSpPr>
          <p:spPr bwMode="auto">
            <a:xfrm>
              <a:off x="3156861" y="5284246"/>
              <a:ext cx="30378" cy="30378"/>
            </a:xfrm>
            <a:custGeom>
              <a:avLst/>
              <a:gdLst>
                <a:gd name="T0" fmla="*/ 15 w 20"/>
                <a:gd name="T1" fmla="*/ 20 h 20"/>
                <a:gd name="T2" fmla="*/ 0 w 20"/>
                <a:gd name="T3" fmla="*/ 5 h 20"/>
                <a:gd name="T4" fmla="*/ 4 w 20"/>
                <a:gd name="T5" fmla="*/ 0 h 20"/>
                <a:gd name="T6" fmla="*/ 20 w 20"/>
                <a:gd name="T7" fmla="*/ 16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5"/>
                  </a:lnTo>
                  <a:lnTo>
                    <a:pt x="4" y="0"/>
                  </a:lnTo>
                  <a:lnTo>
                    <a:pt x="20" y="16"/>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0"/>
            <p:cNvSpPr>
              <a:spLocks/>
            </p:cNvSpPr>
            <p:nvPr/>
          </p:nvSpPr>
          <p:spPr bwMode="auto">
            <a:xfrm>
              <a:off x="3173569" y="5275133"/>
              <a:ext cx="39492" cy="39492"/>
            </a:xfrm>
            <a:custGeom>
              <a:avLst/>
              <a:gdLst>
                <a:gd name="T0" fmla="*/ 0 w 26"/>
                <a:gd name="T1" fmla="*/ 22 h 26"/>
                <a:gd name="T2" fmla="*/ 21 w 26"/>
                <a:gd name="T3" fmla="*/ 0 h 26"/>
                <a:gd name="T4" fmla="*/ 26 w 26"/>
                <a:gd name="T5" fmla="*/ 5 h 26"/>
                <a:gd name="T6" fmla="*/ 4 w 26"/>
                <a:gd name="T7" fmla="*/ 26 h 26"/>
                <a:gd name="T8" fmla="*/ 0 w 26"/>
                <a:gd name="T9" fmla="*/ 22 h 26"/>
              </a:gdLst>
              <a:ahLst/>
              <a:cxnLst>
                <a:cxn ang="0">
                  <a:pos x="T0" y="T1"/>
                </a:cxn>
                <a:cxn ang="0">
                  <a:pos x="T2" y="T3"/>
                </a:cxn>
                <a:cxn ang="0">
                  <a:pos x="T4" y="T5"/>
                </a:cxn>
                <a:cxn ang="0">
                  <a:pos x="T6" y="T7"/>
                </a:cxn>
                <a:cxn ang="0">
                  <a:pos x="T8" y="T9"/>
                </a:cxn>
              </a:cxnLst>
              <a:rect l="0" t="0" r="r" b="b"/>
              <a:pathLst>
                <a:path w="26" h="26">
                  <a:moveTo>
                    <a:pt x="0" y="22"/>
                  </a:moveTo>
                  <a:lnTo>
                    <a:pt x="21" y="0"/>
                  </a:lnTo>
                  <a:lnTo>
                    <a:pt x="26" y="5"/>
                  </a:lnTo>
                  <a:lnTo>
                    <a:pt x="4" y="26"/>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1"/>
            <p:cNvSpPr>
              <a:spLocks/>
            </p:cNvSpPr>
            <p:nvPr/>
          </p:nvSpPr>
          <p:spPr bwMode="auto">
            <a:xfrm>
              <a:off x="3156861" y="5405759"/>
              <a:ext cx="30378" cy="30378"/>
            </a:xfrm>
            <a:custGeom>
              <a:avLst/>
              <a:gdLst>
                <a:gd name="T0" fmla="*/ 15 w 20"/>
                <a:gd name="T1" fmla="*/ 20 h 20"/>
                <a:gd name="T2" fmla="*/ 0 w 20"/>
                <a:gd name="T3" fmla="*/ 4 h 20"/>
                <a:gd name="T4" fmla="*/ 4 w 20"/>
                <a:gd name="T5" fmla="*/ 0 h 20"/>
                <a:gd name="T6" fmla="*/ 20 w 20"/>
                <a:gd name="T7" fmla="*/ 15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4"/>
                  </a:lnTo>
                  <a:lnTo>
                    <a:pt x="4" y="0"/>
                  </a:lnTo>
                  <a:lnTo>
                    <a:pt x="20" y="15"/>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2"/>
            <p:cNvSpPr>
              <a:spLocks/>
            </p:cNvSpPr>
            <p:nvPr/>
          </p:nvSpPr>
          <p:spPr bwMode="auto">
            <a:xfrm>
              <a:off x="3173569" y="5396646"/>
              <a:ext cx="39492" cy="39492"/>
            </a:xfrm>
            <a:custGeom>
              <a:avLst/>
              <a:gdLst>
                <a:gd name="T0" fmla="*/ 0 w 26"/>
                <a:gd name="T1" fmla="*/ 21 h 26"/>
                <a:gd name="T2" fmla="*/ 21 w 26"/>
                <a:gd name="T3" fmla="*/ 0 h 26"/>
                <a:gd name="T4" fmla="*/ 26 w 26"/>
                <a:gd name="T5" fmla="*/ 4 h 26"/>
                <a:gd name="T6" fmla="*/ 4 w 26"/>
                <a:gd name="T7" fmla="*/ 26 h 26"/>
                <a:gd name="T8" fmla="*/ 0 w 26"/>
                <a:gd name="T9" fmla="*/ 21 h 26"/>
              </a:gdLst>
              <a:ahLst/>
              <a:cxnLst>
                <a:cxn ang="0">
                  <a:pos x="T0" y="T1"/>
                </a:cxn>
                <a:cxn ang="0">
                  <a:pos x="T2" y="T3"/>
                </a:cxn>
                <a:cxn ang="0">
                  <a:pos x="T4" y="T5"/>
                </a:cxn>
                <a:cxn ang="0">
                  <a:pos x="T6" y="T7"/>
                </a:cxn>
                <a:cxn ang="0">
                  <a:pos x="T8" y="T9"/>
                </a:cxn>
              </a:cxnLst>
              <a:rect l="0" t="0" r="r" b="b"/>
              <a:pathLst>
                <a:path w="26" h="26">
                  <a:moveTo>
                    <a:pt x="0" y="21"/>
                  </a:moveTo>
                  <a:lnTo>
                    <a:pt x="21" y="0"/>
                  </a:lnTo>
                  <a:lnTo>
                    <a:pt x="26" y="4"/>
                  </a:lnTo>
                  <a:lnTo>
                    <a:pt x="4" y="26"/>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8" name="Freeform 53"/>
            <p:cNvSpPr>
              <a:spLocks/>
            </p:cNvSpPr>
            <p:nvPr/>
          </p:nvSpPr>
          <p:spPr bwMode="auto">
            <a:xfrm>
              <a:off x="3159899" y="5337408"/>
              <a:ext cx="41011" cy="41011"/>
            </a:xfrm>
            <a:custGeom>
              <a:avLst/>
              <a:gdLst>
                <a:gd name="T0" fmla="*/ 0 w 27"/>
                <a:gd name="T1" fmla="*/ 22 h 27"/>
                <a:gd name="T2" fmla="*/ 22 w 27"/>
                <a:gd name="T3" fmla="*/ 0 h 27"/>
                <a:gd name="T4" fmla="*/ 27 w 27"/>
                <a:gd name="T5" fmla="*/ 4 h 27"/>
                <a:gd name="T6" fmla="*/ 5 w 27"/>
                <a:gd name="T7" fmla="*/ 27 h 27"/>
                <a:gd name="T8" fmla="*/ 0 w 27"/>
                <a:gd name="T9" fmla="*/ 22 h 27"/>
              </a:gdLst>
              <a:ahLst/>
              <a:cxnLst>
                <a:cxn ang="0">
                  <a:pos x="T0" y="T1"/>
                </a:cxn>
                <a:cxn ang="0">
                  <a:pos x="T2" y="T3"/>
                </a:cxn>
                <a:cxn ang="0">
                  <a:pos x="T4" y="T5"/>
                </a:cxn>
                <a:cxn ang="0">
                  <a:pos x="T6" y="T7"/>
                </a:cxn>
                <a:cxn ang="0">
                  <a:pos x="T8" y="T9"/>
                </a:cxn>
              </a:cxnLst>
              <a:rect l="0" t="0" r="r" b="b"/>
              <a:pathLst>
                <a:path w="27" h="27">
                  <a:moveTo>
                    <a:pt x="0" y="22"/>
                  </a:moveTo>
                  <a:lnTo>
                    <a:pt x="22" y="0"/>
                  </a:lnTo>
                  <a:lnTo>
                    <a:pt x="27" y="4"/>
                  </a:lnTo>
                  <a:lnTo>
                    <a:pt x="5" y="27"/>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9" name="Freeform 54"/>
            <p:cNvSpPr>
              <a:spLocks/>
            </p:cNvSpPr>
            <p:nvPr/>
          </p:nvSpPr>
          <p:spPr bwMode="auto">
            <a:xfrm>
              <a:off x="3159899" y="5337408"/>
              <a:ext cx="41011" cy="41011"/>
            </a:xfrm>
            <a:custGeom>
              <a:avLst/>
              <a:gdLst>
                <a:gd name="T0" fmla="*/ 5 w 27"/>
                <a:gd name="T1" fmla="*/ 0 h 27"/>
                <a:gd name="T2" fmla="*/ 27 w 27"/>
                <a:gd name="T3" fmla="*/ 22 h 27"/>
                <a:gd name="T4" fmla="*/ 22 w 27"/>
                <a:gd name="T5" fmla="*/ 27 h 27"/>
                <a:gd name="T6" fmla="*/ 0 w 27"/>
                <a:gd name="T7" fmla="*/ 4 h 27"/>
                <a:gd name="T8" fmla="*/ 5 w 27"/>
                <a:gd name="T9" fmla="*/ 0 h 27"/>
              </a:gdLst>
              <a:ahLst/>
              <a:cxnLst>
                <a:cxn ang="0">
                  <a:pos x="T0" y="T1"/>
                </a:cxn>
                <a:cxn ang="0">
                  <a:pos x="T2" y="T3"/>
                </a:cxn>
                <a:cxn ang="0">
                  <a:pos x="T4" y="T5"/>
                </a:cxn>
                <a:cxn ang="0">
                  <a:pos x="T6" y="T7"/>
                </a:cxn>
                <a:cxn ang="0">
                  <a:pos x="T8" y="T9"/>
                </a:cxn>
              </a:cxnLst>
              <a:rect l="0" t="0" r="r" b="b"/>
              <a:pathLst>
                <a:path w="27" h="27">
                  <a:moveTo>
                    <a:pt x="5" y="0"/>
                  </a:moveTo>
                  <a:lnTo>
                    <a:pt x="27" y="22"/>
                  </a:lnTo>
                  <a:lnTo>
                    <a:pt x="22" y="27"/>
                  </a:lnTo>
                  <a:lnTo>
                    <a:pt x="0" y="4"/>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0" name="Rectangle 55"/>
            <p:cNvSpPr>
              <a:spLocks noChangeArrowheads="1"/>
            </p:cNvSpPr>
            <p:nvPr/>
          </p:nvSpPr>
          <p:spPr bwMode="auto">
            <a:xfrm>
              <a:off x="3235845" y="5278170"/>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1" name="Rectangle 56"/>
            <p:cNvSpPr>
              <a:spLocks noChangeArrowheads="1"/>
            </p:cNvSpPr>
            <p:nvPr/>
          </p:nvSpPr>
          <p:spPr bwMode="auto">
            <a:xfrm>
              <a:off x="3235845" y="5341965"/>
              <a:ext cx="68351" cy="227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2" name="Rectangle 57"/>
            <p:cNvSpPr>
              <a:spLocks noChangeArrowheads="1"/>
            </p:cNvSpPr>
            <p:nvPr/>
          </p:nvSpPr>
          <p:spPr bwMode="auto">
            <a:xfrm>
              <a:off x="3235845" y="5405759"/>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3" name="Oval 58"/>
            <p:cNvSpPr>
              <a:spLocks noChangeArrowheads="1"/>
            </p:cNvSpPr>
            <p:nvPr/>
          </p:nvSpPr>
          <p:spPr bwMode="auto">
            <a:xfrm>
              <a:off x="3220655" y="5167290"/>
              <a:ext cx="34935" cy="34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4" name="Freeform 59"/>
            <p:cNvSpPr>
              <a:spLocks/>
            </p:cNvSpPr>
            <p:nvPr/>
          </p:nvSpPr>
          <p:spPr bwMode="auto">
            <a:xfrm>
              <a:off x="2915354" y="5543981"/>
              <a:ext cx="7595" cy="37973"/>
            </a:xfrm>
            <a:custGeom>
              <a:avLst/>
              <a:gdLst>
                <a:gd name="T0" fmla="*/ 6 w 6"/>
                <a:gd name="T1" fmla="*/ 29 h 29"/>
                <a:gd name="T2" fmla="*/ 6 w 6"/>
                <a:gd name="T3" fmla="*/ 4 h 29"/>
                <a:gd name="T4" fmla="*/ 3 w 6"/>
                <a:gd name="T5" fmla="*/ 0 h 29"/>
                <a:gd name="T6" fmla="*/ 3 w 6"/>
                <a:gd name="T7" fmla="*/ 0 h 29"/>
                <a:gd name="T8" fmla="*/ 0 w 6"/>
                <a:gd name="T9" fmla="*/ 4 h 29"/>
                <a:gd name="T10" fmla="*/ 0 w 6"/>
                <a:gd name="T11" fmla="*/ 29 h 29"/>
                <a:gd name="T12" fmla="*/ 6 w 6"/>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6" y="29"/>
                  </a:moveTo>
                  <a:cubicBezTo>
                    <a:pt x="6" y="4"/>
                    <a:pt x="6" y="4"/>
                    <a:pt x="6" y="4"/>
                  </a:cubicBezTo>
                  <a:cubicBezTo>
                    <a:pt x="6" y="2"/>
                    <a:pt x="5" y="0"/>
                    <a:pt x="3" y="0"/>
                  </a:cubicBezTo>
                  <a:cubicBezTo>
                    <a:pt x="3" y="0"/>
                    <a:pt x="3" y="0"/>
                    <a:pt x="3" y="0"/>
                  </a:cubicBezTo>
                  <a:cubicBezTo>
                    <a:pt x="1" y="0"/>
                    <a:pt x="0" y="2"/>
                    <a:pt x="0" y="4"/>
                  </a:cubicBezTo>
                  <a:cubicBezTo>
                    <a:pt x="0" y="29"/>
                    <a:pt x="0" y="29"/>
                    <a:pt x="0" y="29"/>
                  </a:cubicBezTo>
                  <a:lnTo>
                    <a:pt x="6" y="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5" name="Freeform 60"/>
            <p:cNvSpPr>
              <a:spLocks/>
            </p:cNvSpPr>
            <p:nvPr/>
          </p:nvSpPr>
          <p:spPr bwMode="auto">
            <a:xfrm>
              <a:off x="2904721" y="5559170"/>
              <a:ext cx="9113" cy="22784"/>
            </a:xfrm>
            <a:custGeom>
              <a:avLst/>
              <a:gdLst>
                <a:gd name="T0" fmla="*/ 7 w 7"/>
                <a:gd name="T1" fmla="*/ 18 h 18"/>
                <a:gd name="T2" fmla="*/ 7 w 7"/>
                <a:gd name="T3" fmla="*/ 3 h 18"/>
                <a:gd name="T4" fmla="*/ 3 w 7"/>
                <a:gd name="T5" fmla="*/ 0 h 18"/>
                <a:gd name="T6" fmla="*/ 3 w 7"/>
                <a:gd name="T7" fmla="*/ 0 h 18"/>
                <a:gd name="T8" fmla="*/ 0 w 7"/>
                <a:gd name="T9" fmla="*/ 3 h 18"/>
                <a:gd name="T10" fmla="*/ 0 w 7"/>
                <a:gd name="T11" fmla="*/ 18 h 18"/>
                <a:gd name="T12" fmla="*/ 7 w 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7" y="18"/>
                  </a:moveTo>
                  <a:cubicBezTo>
                    <a:pt x="7" y="3"/>
                    <a:pt x="7" y="3"/>
                    <a:pt x="7" y="3"/>
                  </a:cubicBezTo>
                  <a:cubicBezTo>
                    <a:pt x="7" y="1"/>
                    <a:pt x="5" y="0"/>
                    <a:pt x="3" y="0"/>
                  </a:cubicBezTo>
                  <a:cubicBezTo>
                    <a:pt x="3" y="0"/>
                    <a:pt x="3" y="0"/>
                    <a:pt x="3" y="0"/>
                  </a:cubicBezTo>
                  <a:cubicBezTo>
                    <a:pt x="2" y="0"/>
                    <a:pt x="0" y="1"/>
                    <a:pt x="0" y="3"/>
                  </a:cubicBezTo>
                  <a:cubicBezTo>
                    <a:pt x="0" y="18"/>
                    <a:pt x="0" y="18"/>
                    <a:pt x="0" y="18"/>
                  </a:cubicBezTo>
                  <a:lnTo>
                    <a:pt x="7"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6" name="Rectangle 61"/>
            <p:cNvSpPr>
              <a:spLocks noChangeArrowheads="1"/>
            </p:cNvSpPr>
            <p:nvPr/>
          </p:nvSpPr>
          <p:spPr bwMode="auto">
            <a:xfrm>
              <a:off x="641538" y="5296397"/>
              <a:ext cx="584782"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1" name="Oval 62"/>
            <p:cNvSpPr>
              <a:spLocks noChangeArrowheads="1"/>
            </p:cNvSpPr>
            <p:nvPr/>
          </p:nvSpPr>
          <p:spPr bwMode="auto">
            <a:xfrm>
              <a:off x="791911"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2" name="Line 63"/>
            <p:cNvSpPr>
              <a:spLocks noChangeShapeType="1"/>
            </p:cNvSpPr>
            <p:nvPr/>
          </p:nvSpPr>
          <p:spPr bwMode="auto">
            <a:xfrm>
              <a:off x="772165" y="6121168"/>
              <a:ext cx="308340"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3" name="Rectangle 64"/>
            <p:cNvSpPr>
              <a:spLocks noChangeArrowheads="1"/>
            </p:cNvSpPr>
            <p:nvPr/>
          </p:nvSpPr>
          <p:spPr bwMode="auto">
            <a:xfrm>
              <a:off x="1243028"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4" name="Rectangle 65"/>
            <p:cNvSpPr>
              <a:spLocks noChangeArrowheads="1"/>
            </p:cNvSpPr>
            <p:nvPr/>
          </p:nvSpPr>
          <p:spPr bwMode="auto">
            <a:xfrm>
              <a:off x="1844519"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7985" name="Group 37984"/>
            <p:cNvGrpSpPr/>
            <p:nvPr/>
          </p:nvGrpSpPr>
          <p:grpSpPr>
            <a:xfrm>
              <a:off x="753938" y="5806753"/>
              <a:ext cx="1550812" cy="153411"/>
              <a:chOff x="550738" y="5763211"/>
              <a:chExt cx="1550812" cy="153411"/>
            </a:xfrm>
          </p:grpSpPr>
          <p:sp>
            <p:nvSpPr>
              <p:cNvPr id="37905" name="Oval 66"/>
              <p:cNvSpPr>
                <a:spLocks noChangeArrowheads="1"/>
              </p:cNvSpPr>
              <p:nvPr/>
            </p:nvSpPr>
            <p:spPr bwMode="auto">
              <a:xfrm>
                <a:off x="5507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6" name="Oval 67"/>
              <p:cNvSpPr>
                <a:spLocks noChangeArrowheads="1"/>
              </p:cNvSpPr>
              <p:nvPr/>
            </p:nvSpPr>
            <p:spPr bwMode="auto">
              <a:xfrm>
                <a:off x="606938"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8" name="Oval 68"/>
              <p:cNvSpPr>
                <a:spLocks noChangeArrowheads="1"/>
              </p:cNvSpPr>
              <p:nvPr/>
            </p:nvSpPr>
            <p:spPr bwMode="auto">
              <a:xfrm>
                <a:off x="6631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9" name="Oval 69"/>
              <p:cNvSpPr>
                <a:spLocks noChangeArrowheads="1"/>
              </p:cNvSpPr>
              <p:nvPr/>
            </p:nvSpPr>
            <p:spPr bwMode="auto">
              <a:xfrm>
                <a:off x="7208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2" name="Oval 70"/>
              <p:cNvSpPr>
                <a:spLocks noChangeArrowheads="1"/>
              </p:cNvSpPr>
              <p:nvPr/>
            </p:nvSpPr>
            <p:spPr bwMode="auto">
              <a:xfrm>
                <a:off x="7770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3" name="Oval 71"/>
              <p:cNvSpPr>
                <a:spLocks noChangeArrowheads="1"/>
              </p:cNvSpPr>
              <p:nvPr/>
            </p:nvSpPr>
            <p:spPr bwMode="auto">
              <a:xfrm>
                <a:off x="8332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4" name="Oval 72"/>
              <p:cNvSpPr>
                <a:spLocks noChangeArrowheads="1"/>
              </p:cNvSpPr>
              <p:nvPr/>
            </p:nvSpPr>
            <p:spPr bwMode="auto">
              <a:xfrm>
                <a:off x="5507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5" name="Oval 73"/>
              <p:cNvSpPr>
                <a:spLocks noChangeArrowheads="1"/>
              </p:cNvSpPr>
              <p:nvPr/>
            </p:nvSpPr>
            <p:spPr bwMode="auto">
              <a:xfrm>
                <a:off x="606938"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6" name="Oval 74"/>
              <p:cNvSpPr>
                <a:spLocks noChangeArrowheads="1"/>
              </p:cNvSpPr>
              <p:nvPr/>
            </p:nvSpPr>
            <p:spPr bwMode="auto">
              <a:xfrm>
                <a:off x="6631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7" name="Oval 75"/>
              <p:cNvSpPr>
                <a:spLocks noChangeArrowheads="1"/>
              </p:cNvSpPr>
              <p:nvPr/>
            </p:nvSpPr>
            <p:spPr bwMode="auto">
              <a:xfrm>
                <a:off x="7208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8" name="Oval 76"/>
              <p:cNvSpPr>
                <a:spLocks noChangeArrowheads="1"/>
              </p:cNvSpPr>
              <p:nvPr/>
            </p:nvSpPr>
            <p:spPr bwMode="auto">
              <a:xfrm>
                <a:off x="7770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9" name="Oval 77"/>
              <p:cNvSpPr>
                <a:spLocks noChangeArrowheads="1"/>
              </p:cNvSpPr>
              <p:nvPr/>
            </p:nvSpPr>
            <p:spPr bwMode="auto">
              <a:xfrm>
                <a:off x="8332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Oval 78"/>
              <p:cNvSpPr>
                <a:spLocks noChangeArrowheads="1"/>
              </p:cNvSpPr>
              <p:nvPr/>
            </p:nvSpPr>
            <p:spPr bwMode="auto">
              <a:xfrm>
                <a:off x="5507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79"/>
              <p:cNvSpPr>
                <a:spLocks noChangeArrowheads="1"/>
              </p:cNvSpPr>
              <p:nvPr/>
            </p:nvSpPr>
            <p:spPr bwMode="auto">
              <a:xfrm>
                <a:off x="606938"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80"/>
              <p:cNvSpPr>
                <a:spLocks noChangeArrowheads="1"/>
              </p:cNvSpPr>
              <p:nvPr/>
            </p:nvSpPr>
            <p:spPr bwMode="auto">
              <a:xfrm>
                <a:off x="6631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81"/>
              <p:cNvSpPr>
                <a:spLocks noChangeArrowheads="1"/>
              </p:cNvSpPr>
              <p:nvPr/>
            </p:nvSpPr>
            <p:spPr bwMode="auto">
              <a:xfrm>
                <a:off x="7208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82"/>
              <p:cNvSpPr>
                <a:spLocks noChangeArrowheads="1"/>
              </p:cNvSpPr>
              <p:nvPr/>
            </p:nvSpPr>
            <p:spPr bwMode="auto">
              <a:xfrm>
                <a:off x="7770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83"/>
              <p:cNvSpPr>
                <a:spLocks noChangeArrowheads="1"/>
              </p:cNvSpPr>
              <p:nvPr/>
            </p:nvSpPr>
            <p:spPr bwMode="auto">
              <a:xfrm>
                <a:off x="8332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Oval 84"/>
              <p:cNvSpPr>
                <a:spLocks noChangeArrowheads="1"/>
              </p:cNvSpPr>
              <p:nvPr/>
            </p:nvSpPr>
            <p:spPr bwMode="auto">
              <a:xfrm>
                <a:off x="116286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Oval 85"/>
              <p:cNvSpPr>
                <a:spLocks noChangeArrowheads="1"/>
              </p:cNvSpPr>
              <p:nvPr/>
            </p:nvSpPr>
            <p:spPr bwMode="auto">
              <a:xfrm>
                <a:off x="12190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Oval 86"/>
              <p:cNvSpPr>
                <a:spLocks noChangeArrowheads="1"/>
              </p:cNvSpPr>
              <p:nvPr/>
            </p:nvSpPr>
            <p:spPr bwMode="auto">
              <a:xfrm>
                <a:off x="1275260"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Oval 87"/>
              <p:cNvSpPr>
                <a:spLocks noChangeArrowheads="1"/>
              </p:cNvSpPr>
              <p:nvPr/>
            </p:nvSpPr>
            <p:spPr bwMode="auto">
              <a:xfrm>
                <a:off x="13314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88"/>
              <p:cNvSpPr>
                <a:spLocks noChangeArrowheads="1"/>
              </p:cNvSpPr>
              <p:nvPr/>
            </p:nvSpPr>
            <p:spPr bwMode="auto">
              <a:xfrm>
                <a:off x="13891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89"/>
              <p:cNvSpPr>
                <a:spLocks noChangeArrowheads="1"/>
              </p:cNvSpPr>
              <p:nvPr/>
            </p:nvSpPr>
            <p:spPr bwMode="auto">
              <a:xfrm>
                <a:off x="14453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90"/>
              <p:cNvSpPr>
                <a:spLocks noChangeArrowheads="1"/>
              </p:cNvSpPr>
              <p:nvPr/>
            </p:nvSpPr>
            <p:spPr bwMode="auto">
              <a:xfrm>
                <a:off x="116286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91"/>
              <p:cNvSpPr>
                <a:spLocks noChangeArrowheads="1"/>
              </p:cNvSpPr>
              <p:nvPr/>
            </p:nvSpPr>
            <p:spPr bwMode="auto">
              <a:xfrm>
                <a:off x="12190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92"/>
              <p:cNvSpPr>
                <a:spLocks noChangeArrowheads="1"/>
              </p:cNvSpPr>
              <p:nvPr/>
            </p:nvSpPr>
            <p:spPr bwMode="auto">
              <a:xfrm>
                <a:off x="1275260"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93"/>
              <p:cNvSpPr>
                <a:spLocks noChangeArrowheads="1"/>
              </p:cNvSpPr>
              <p:nvPr/>
            </p:nvSpPr>
            <p:spPr bwMode="auto">
              <a:xfrm>
                <a:off x="13314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94"/>
              <p:cNvSpPr>
                <a:spLocks noChangeArrowheads="1"/>
              </p:cNvSpPr>
              <p:nvPr/>
            </p:nvSpPr>
            <p:spPr bwMode="auto">
              <a:xfrm>
                <a:off x="13891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95"/>
              <p:cNvSpPr>
                <a:spLocks noChangeArrowheads="1"/>
              </p:cNvSpPr>
              <p:nvPr/>
            </p:nvSpPr>
            <p:spPr bwMode="auto">
              <a:xfrm>
                <a:off x="14453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96"/>
              <p:cNvSpPr>
                <a:spLocks noChangeArrowheads="1"/>
              </p:cNvSpPr>
              <p:nvPr/>
            </p:nvSpPr>
            <p:spPr bwMode="auto">
              <a:xfrm>
                <a:off x="116286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97"/>
              <p:cNvSpPr>
                <a:spLocks noChangeArrowheads="1"/>
              </p:cNvSpPr>
              <p:nvPr/>
            </p:nvSpPr>
            <p:spPr bwMode="auto">
              <a:xfrm>
                <a:off x="12190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Oval 98"/>
              <p:cNvSpPr>
                <a:spLocks noChangeArrowheads="1"/>
              </p:cNvSpPr>
              <p:nvPr/>
            </p:nvSpPr>
            <p:spPr bwMode="auto">
              <a:xfrm>
                <a:off x="1275260"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Oval 99"/>
              <p:cNvSpPr>
                <a:spLocks noChangeArrowheads="1"/>
              </p:cNvSpPr>
              <p:nvPr/>
            </p:nvSpPr>
            <p:spPr bwMode="auto">
              <a:xfrm>
                <a:off x="13314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Oval 100"/>
              <p:cNvSpPr>
                <a:spLocks noChangeArrowheads="1"/>
              </p:cNvSpPr>
              <p:nvPr/>
            </p:nvSpPr>
            <p:spPr bwMode="auto">
              <a:xfrm>
                <a:off x="13891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Oval 101"/>
              <p:cNvSpPr>
                <a:spLocks noChangeArrowheads="1"/>
              </p:cNvSpPr>
              <p:nvPr/>
            </p:nvSpPr>
            <p:spPr bwMode="auto">
              <a:xfrm>
                <a:off x="14453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Oval 102"/>
              <p:cNvSpPr>
                <a:spLocks noChangeArrowheads="1"/>
              </p:cNvSpPr>
              <p:nvPr/>
            </p:nvSpPr>
            <p:spPr bwMode="auto">
              <a:xfrm>
                <a:off x="17749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0" name="Oval 103"/>
              <p:cNvSpPr>
                <a:spLocks noChangeArrowheads="1"/>
              </p:cNvSpPr>
              <p:nvPr/>
            </p:nvSpPr>
            <p:spPr bwMode="auto">
              <a:xfrm>
                <a:off x="18311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1" name="Oval 104"/>
              <p:cNvSpPr>
                <a:spLocks noChangeArrowheads="1"/>
              </p:cNvSpPr>
              <p:nvPr/>
            </p:nvSpPr>
            <p:spPr bwMode="auto">
              <a:xfrm>
                <a:off x="1888902"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2" name="Oval 105"/>
              <p:cNvSpPr>
                <a:spLocks noChangeArrowheads="1"/>
              </p:cNvSpPr>
              <p:nvPr/>
            </p:nvSpPr>
            <p:spPr bwMode="auto">
              <a:xfrm>
                <a:off x="19435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3" name="Oval 106"/>
              <p:cNvSpPr>
                <a:spLocks noChangeArrowheads="1"/>
              </p:cNvSpPr>
              <p:nvPr/>
            </p:nvSpPr>
            <p:spPr bwMode="auto">
              <a:xfrm>
                <a:off x="1999783"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4" name="Oval 107"/>
              <p:cNvSpPr>
                <a:spLocks noChangeArrowheads="1"/>
              </p:cNvSpPr>
              <p:nvPr/>
            </p:nvSpPr>
            <p:spPr bwMode="auto">
              <a:xfrm>
                <a:off x="205750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5" name="Oval 108"/>
              <p:cNvSpPr>
                <a:spLocks noChangeArrowheads="1"/>
              </p:cNvSpPr>
              <p:nvPr/>
            </p:nvSpPr>
            <p:spPr bwMode="auto">
              <a:xfrm>
                <a:off x="17749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6" name="Oval 109"/>
              <p:cNvSpPr>
                <a:spLocks noChangeArrowheads="1"/>
              </p:cNvSpPr>
              <p:nvPr/>
            </p:nvSpPr>
            <p:spPr bwMode="auto">
              <a:xfrm>
                <a:off x="18311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7" name="Oval 110"/>
              <p:cNvSpPr>
                <a:spLocks noChangeArrowheads="1"/>
              </p:cNvSpPr>
              <p:nvPr/>
            </p:nvSpPr>
            <p:spPr bwMode="auto">
              <a:xfrm>
                <a:off x="1888902"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8" name="Oval 111"/>
              <p:cNvSpPr>
                <a:spLocks noChangeArrowheads="1"/>
              </p:cNvSpPr>
              <p:nvPr/>
            </p:nvSpPr>
            <p:spPr bwMode="auto">
              <a:xfrm>
                <a:off x="19435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9" name="Oval 112"/>
              <p:cNvSpPr>
                <a:spLocks noChangeArrowheads="1"/>
              </p:cNvSpPr>
              <p:nvPr/>
            </p:nvSpPr>
            <p:spPr bwMode="auto">
              <a:xfrm>
                <a:off x="1999783"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0" name="Oval 113"/>
              <p:cNvSpPr>
                <a:spLocks noChangeArrowheads="1"/>
              </p:cNvSpPr>
              <p:nvPr/>
            </p:nvSpPr>
            <p:spPr bwMode="auto">
              <a:xfrm>
                <a:off x="205750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1" name="Oval 114"/>
              <p:cNvSpPr>
                <a:spLocks noChangeArrowheads="1"/>
              </p:cNvSpPr>
              <p:nvPr/>
            </p:nvSpPr>
            <p:spPr bwMode="auto">
              <a:xfrm>
                <a:off x="17749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2" name="Oval 115"/>
              <p:cNvSpPr>
                <a:spLocks noChangeArrowheads="1"/>
              </p:cNvSpPr>
              <p:nvPr/>
            </p:nvSpPr>
            <p:spPr bwMode="auto">
              <a:xfrm>
                <a:off x="18311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3" name="Oval 116"/>
              <p:cNvSpPr>
                <a:spLocks noChangeArrowheads="1"/>
              </p:cNvSpPr>
              <p:nvPr/>
            </p:nvSpPr>
            <p:spPr bwMode="auto">
              <a:xfrm>
                <a:off x="1888902"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4" name="Oval 117"/>
              <p:cNvSpPr>
                <a:spLocks noChangeArrowheads="1"/>
              </p:cNvSpPr>
              <p:nvPr/>
            </p:nvSpPr>
            <p:spPr bwMode="auto">
              <a:xfrm>
                <a:off x="19435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5" name="Oval 118"/>
              <p:cNvSpPr>
                <a:spLocks noChangeArrowheads="1"/>
              </p:cNvSpPr>
              <p:nvPr/>
            </p:nvSpPr>
            <p:spPr bwMode="auto">
              <a:xfrm>
                <a:off x="1999783"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6" name="Oval 119"/>
              <p:cNvSpPr>
                <a:spLocks noChangeArrowheads="1"/>
              </p:cNvSpPr>
              <p:nvPr/>
            </p:nvSpPr>
            <p:spPr bwMode="auto">
              <a:xfrm>
                <a:off x="205750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7986" name="Group 37985"/>
            <p:cNvGrpSpPr/>
            <p:nvPr/>
          </p:nvGrpSpPr>
          <p:grpSpPr>
            <a:xfrm>
              <a:off x="781278" y="5692834"/>
              <a:ext cx="1559926" cy="72908"/>
              <a:chOff x="578078" y="5649292"/>
              <a:chExt cx="1559926" cy="72908"/>
            </a:xfrm>
            <a:solidFill>
              <a:srgbClr val="0E69B2"/>
            </a:solidFill>
          </p:grpSpPr>
          <p:sp>
            <p:nvSpPr>
              <p:cNvPr id="37937" name="Freeform 120"/>
              <p:cNvSpPr>
                <a:spLocks/>
              </p:cNvSpPr>
              <p:nvPr/>
            </p:nvSpPr>
            <p:spPr bwMode="auto">
              <a:xfrm>
                <a:off x="578078" y="5649292"/>
                <a:ext cx="45567" cy="59238"/>
              </a:xfrm>
              <a:custGeom>
                <a:avLst/>
                <a:gdLst>
                  <a:gd name="T0" fmla="*/ 34 w 34"/>
                  <a:gd name="T1" fmla="*/ 43 h 46"/>
                  <a:gd name="T2" fmla="*/ 22 w 34"/>
                  <a:gd name="T3" fmla="*/ 46 h 46"/>
                  <a:gd name="T4" fmla="*/ 10 w 34"/>
                  <a:gd name="T5" fmla="*/ 43 h 46"/>
                  <a:gd name="T6" fmla="*/ 3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4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2" y="46"/>
                    </a:cubicBezTo>
                    <a:cubicBezTo>
                      <a:pt x="17" y="46"/>
                      <a:pt x="13" y="45"/>
                      <a:pt x="10" y="43"/>
                    </a:cubicBezTo>
                    <a:cubicBezTo>
                      <a:pt x="7" y="41"/>
                      <a:pt x="4" y="39"/>
                      <a:pt x="3" y="35"/>
                    </a:cubicBezTo>
                    <a:cubicBezTo>
                      <a:pt x="1" y="32"/>
                      <a:pt x="0" y="28"/>
                      <a:pt x="0" y="24"/>
                    </a:cubicBezTo>
                    <a:cubicBezTo>
                      <a:pt x="0" y="19"/>
                      <a:pt x="1" y="15"/>
                      <a:pt x="3" y="11"/>
                    </a:cubicBezTo>
                    <a:cubicBezTo>
                      <a:pt x="5" y="8"/>
                      <a:pt x="8" y="5"/>
                      <a:pt x="11" y="3"/>
                    </a:cubicBezTo>
                    <a:cubicBezTo>
                      <a:pt x="15" y="1"/>
                      <a:pt x="19" y="0"/>
                      <a:pt x="23" y="0"/>
                    </a:cubicBezTo>
                    <a:cubicBezTo>
                      <a:pt x="28" y="0"/>
                      <a:pt x="31" y="0"/>
                      <a:pt x="34" y="2"/>
                    </a:cubicBezTo>
                    <a:cubicBezTo>
                      <a:pt x="34" y="11"/>
                      <a:pt x="34" y="11"/>
                      <a:pt x="34" y="11"/>
                    </a:cubicBezTo>
                    <a:cubicBezTo>
                      <a:pt x="31" y="9"/>
                      <a:pt x="28" y="8"/>
                      <a:pt x="24" y="8"/>
                    </a:cubicBezTo>
                    <a:cubicBezTo>
                      <a:pt x="20" y="8"/>
                      <a:pt x="17" y="10"/>
                      <a:pt x="14" y="12"/>
                    </a:cubicBezTo>
                    <a:cubicBezTo>
                      <a:pt x="12" y="15"/>
                      <a:pt x="10" y="19"/>
                      <a:pt x="10" y="23"/>
                    </a:cubicBezTo>
                    <a:cubicBezTo>
                      <a:pt x="10" y="27"/>
                      <a:pt x="12" y="31"/>
                      <a:pt x="14" y="33"/>
                    </a:cubicBezTo>
                    <a:cubicBezTo>
                      <a:pt x="16" y="36"/>
                      <a:pt x="20" y="37"/>
                      <a:pt x="24" y="37"/>
                    </a:cubicBezTo>
                    <a:cubicBezTo>
                      <a:pt x="28"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8" name="Freeform 121"/>
              <p:cNvSpPr>
                <a:spLocks noEditPoints="1"/>
              </p:cNvSpPr>
              <p:nvPr/>
            </p:nvSpPr>
            <p:spPr bwMode="auto">
              <a:xfrm>
                <a:off x="626684" y="5650811"/>
                <a:ext cx="57719" cy="56200"/>
              </a:xfrm>
              <a:custGeom>
                <a:avLst/>
                <a:gdLst>
                  <a:gd name="T0" fmla="*/ 44 w 44"/>
                  <a:gd name="T1" fmla="*/ 44 h 44"/>
                  <a:gd name="T2" fmla="*/ 33 w 44"/>
                  <a:gd name="T3" fmla="*/ 44 h 44"/>
                  <a:gd name="T4" fmla="*/ 30 w 44"/>
                  <a:gd name="T5" fmla="*/ 34 h 44"/>
                  <a:gd name="T6" fmla="*/ 14 w 44"/>
                  <a:gd name="T7" fmla="*/ 34 h 44"/>
                  <a:gd name="T8" fmla="*/ 11 w 44"/>
                  <a:gd name="T9" fmla="*/ 44 h 44"/>
                  <a:gd name="T10" fmla="*/ 0 w 44"/>
                  <a:gd name="T11" fmla="*/ 44 h 44"/>
                  <a:gd name="T12" fmla="*/ 16 w 44"/>
                  <a:gd name="T13" fmla="*/ 0 h 44"/>
                  <a:gd name="T14" fmla="*/ 28 w 44"/>
                  <a:gd name="T15" fmla="*/ 0 h 44"/>
                  <a:gd name="T16" fmla="*/ 44 w 44"/>
                  <a:gd name="T17" fmla="*/ 44 h 44"/>
                  <a:gd name="T18" fmla="*/ 28 w 44"/>
                  <a:gd name="T19" fmla="*/ 26 h 44"/>
                  <a:gd name="T20" fmla="*/ 23 w 44"/>
                  <a:gd name="T21" fmla="*/ 11 h 44"/>
                  <a:gd name="T22" fmla="*/ 22 w 44"/>
                  <a:gd name="T23" fmla="*/ 7 h 44"/>
                  <a:gd name="T24" fmla="*/ 22 w 44"/>
                  <a:gd name="T25" fmla="*/ 7 h 44"/>
                  <a:gd name="T26" fmla="*/ 21 w 44"/>
                  <a:gd name="T27" fmla="*/ 11 h 44"/>
                  <a:gd name="T28" fmla="*/ 16 w 44"/>
                  <a:gd name="T29" fmla="*/ 26 h 44"/>
                  <a:gd name="T30" fmla="*/ 28 w 44"/>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4" y="44"/>
                    </a:moveTo>
                    <a:cubicBezTo>
                      <a:pt x="33" y="44"/>
                      <a:pt x="33" y="44"/>
                      <a:pt x="33" y="44"/>
                    </a:cubicBezTo>
                    <a:cubicBezTo>
                      <a:pt x="30" y="34"/>
                      <a:pt x="30" y="34"/>
                      <a:pt x="30" y="34"/>
                    </a:cubicBezTo>
                    <a:cubicBezTo>
                      <a:pt x="14" y="34"/>
                      <a:pt x="14" y="34"/>
                      <a:pt x="14" y="34"/>
                    </a:cubicBezTo>
                    <a:cubicBezTo>
                      <a:pt x="11" y="44"/>
                      <a:pt x="11" y="44"/>
                      <a:pt x="11" y="44"/>
                    </a:cubicBezTo>
                    <a:cubicBezTo>
                      <a:pt x="0" y="44"/>
                      <a:pt x="0" y="44"/>
                      <a:pt x="0" y="44"/>
                    </a:cubicBezTo>
                    <a:cubicBezTo>
                      <a:pt x="16" y="0"/>
                      <a:pt x="16" y="0"/>
                      <a:pt x="16" y="0"/>
                    </a:cubicBezTo>
                    <a:cubicBezTo>
                      <a:pt x="28" y="0"/>
                      <a:pt x="28" y="0"/>
                      <a:pt x="28" y="0"/>
                    </a:cubicBezTo>
                    <a:lnTo>
                      <a:pt x="44" y="44"/>
                    </a:lnTo>
                    <a:close/>
                    <a:moveTo>
                      <a:pt x="28" y="26"/>
                    </a:moveTo>
                    <a:cubicBezTo>
                      <a:pt x="23" y="11"/>
                      <a:pt x="23" y="11"/>
                      <a:pt x="23" y="11"/>
                    </a:cubicBezTo>
                    <a:cubicBezTo>
                      <a:pt x="23" y="10"/>
                      <a:pt x="22" y="9"/>
                      <a:pt x="22" y="7"/>
                    </a:cubicBezTo>
                    <a:cubicBezTo>
                      <a:pt x="22" y="7"/>
                      <a:pt x="22" y="7"/>
                      <a:pt x="22" y="7"/>
                    </a:cubicBezTo>
                    <a:cubicBezTo>
                      <a:pt x="22" y="9"/>
                      <a:pt x="22" y="10"/>
                      <a:pt x="21" y="11"/>
                    </a:cubicBezTo>
                    <a:cubicBezTo>
                      <a:pt x="16" y="26"/>
                      <a:pt x="16" y="26"/>
                      <a:pt x="16" y="26"/>
                    </a:cubicBez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9" name="Freeform 122"/>
              <p:cNvSpPr>
                <a:spLocks/>
              </p:cNvSpPr>
              <p:nvPr/>
            </p:nvSpPr>
            <p:spPr bwMode="auto">
              <a:xfrm>
                <a:off x="685921" y="5649292"/>
                <a:ext cx="45567" cy="59238"/>
              </a:xfrm>
              <a:custGeom>
                <a:avLst/>
                <a:gdLst>
                  <a:gd name="T0" fmla="*/ 34 w 34"/>
                  <a:gd name="T1" fmla="*/ 43 h 46"/>
                  <a:gd name="T2" fmla="*/ 21 w 34"/>
                  <a:gd name="T3" fmla="*/ 46 h 46"/>
                  <a:gd name="T4" fmla="*/ 10 w 34"/>
                  <a:gd name="T5" fmla="*/ 43 h 46"/>
                  <a:gd name="T6" fmla="*/ 2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3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1" y="46"/>
                    </a:cubicBezTo>
                    <a:cubicBezTo>
                      <a:pt x="17" y="46"/>
                      <a:pt x="13" y="45"/>
                      <a:pt x="10" y="43"/>
                    </a:cubicBezTo>
                    <a:cubicBezTo>
                      <a:pt x="7" y="41"/>
                      <a:pt x="4" y="39"/>
                      <a:pt x="2" y="35"/>
                    </a:cubicBezTo>
                    <a:cubicBezTo>
                      <a:pt x="1" y="32"/>
                      <a:pt x="0" y="28"/>
                      <a:pt x="0" y="24"/>
                    </a:cubicBezTo>
                    <a:cubicBezTo>
                      <a:pt x="0" y="19"/>
                      <a:pt x="1" y="15"/>
                      <a:pt x="3" y="11"/>
                    </a:cubicBezTo>
                    <a:cubicBezTo>
                      <a:pt x="5" y="8"/>
                      <a:pt x="7" y="5"/>
                      <a:pt x="11" y="3"/>
                    </a:cubicBezTo>
                    <a:cubicBezTo>
                      <a:pt x="15" y="1"/>
                      <a:pt x="19" y="0"/>
                      <a:pt x="23" y="0"/>
                    </a:cubicBezTo>
                    <a:cubicBezTo>
                      <a:pt x="27" y="0"/>
                      <a:pt x="31" y="0"/>
                      <a:pt x="34" y="2"/>
                    </a:cubicBezTo>
                    <a:cubicBezTo>
                      <a:pt x="34" y="11"/>
                      <a:pt x="34" y="11"/>
                      <a:pt x="34" y="11"/>
                    </a:cubicBezTo>
                    <a:cubicBezTo>
                      <a:pt x="31" y="9"/>
                      <a:pt x="28" y="8"/>
                      <a:pt x="24" y="8"/>
                    </a:cubicBezTo>
                    <a:cubicBezTo>
                      <a:pt x="20" y="8"/>
                      <a:pt x="16" y="10"/>
                      <a:pt x="14" y="12"/>
                    </a:cubicBezTo>
                    <a:cubicBezTo>
                      <a:pt x="11" y="15"/>
                      <a:pt x="10" y="19"/>
                      <a:pt x="10" y="23"/>
                    </a:cubicBezTo>
                    <a:cubicBezTo>
                      <a:pt x="10" y="27"/>
                      <a:pt x="11" y="31"/>
                      <a:pt x="14" y="33"/>
                    </a:cubicBezTo>
                    <a:cubicBezTo>
                      <a:pt x="16" y="36"/>
                      <a:pt x="19" y="37"/>
                      <a:pt x="23" y="37"/>
                    </a:cubicBezTo>
                    <a:cubicBezTo>
                      <a:pt x="27"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0" name="Freeform 123"/>
              <p:cNvSpPr>
                <a:spLocks/>
              </p:cNvSpPr>
              <p:nvPr/>
            </p:nvSpPr>
            <p:spPr bwMode="auto">
              <a:xfrm>
                <a:off x="740602" y="5650811"/>
                <a:ext cx="50124" cy="56200"/>
              </a:xfrm>
              <a:custGeom>
                <a:avLst/>
                <a:gdLst>
                  <a:gd name="T0" fmla="*/ 33 w 33"/>
                  <a:gd name="T1" fmla="*/ 37 h 37"/>
                  <a:gd name="T2" fmla="*/ 24 w 33"/>
                  <a:gd name="T3" fmla="*/ 37 h 37"/>
                  <a:gd name="T4" fmla="*/ 24 w 33"/>
                  <a:gd name="T5" fmla="*/ 22 h 37"/>
                  <a:gd name="T6" fmla="*/ 9 w 33"/>
                  <a:gd name="T7" fmla="*/ 22 h 37"/>
                  <a:gd name="T8" fmla="*/ 9 w 33"/>
                  <a:gd name="T9" fmla="*/ 37 h 37"/>
                  <a:gd name="T10" fmla="*/ 0 w 33"/>
                  <a:gd name="T11" fmla="*/ 37 h 37"/>
                  <a:gd name="T12" fmla="*/ 0 w 33"/>
                  <a:gd name="T13" fmla="*/ 0 h 37"/>
                  <a:gd name="T14" fmla="*/ 9 w 33"/>
                  <a:gd name="T15" fmla="*/ 0 h 37"/>
                  <a:gd name="T16" fmla="*/ 9 w 33"/>
                  <a:gd name="T17" fmla="*/ 14 h 37"/>
                  <a:gd name="T18" fmla="*/ 24 w 33"/>
                  <a:gd name="T19" fmla="*/ 14 h 37"/>
                  <a:gd name="T20" fmla="*/ 24 w 33"/>
                  <a:gd name="T21" fmla="*/ 0 h 37"/>
                  <a:gd name="T22" fmla="*/ 33 w 33"/>
                  <a:gd name="T23" fmla="*/ 0 h 37"/>
                  <a:gd name="T24" fmla="*/ 33 w 3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7">
                    <a:moveTo>
                      <a:pt x="33" y="37"/>
                    </a:moveTo>
                    <a:lnTo>
                      <a:pt x="24" y="37"/>
                    </a:lnTo>
                    <a:lnTo>
                      <a:pt x="24" y="22"/>
                    </a:lnTo>
                    <a:lnTo>
                      <a:pt x="9" y="22"/>
                    </a:lnTo>
                    <a:lnTo>
                      <a:pt x="9" y="37"/>
                    </a:lnTo>
                    <a:lnTo>
                      <a:pt x="0" y="37"/>
                    </a:lnTo>
                    <a:lnTo>
                      <a:pt x="0" y="0"/>
                    </a:lnTo>
                    <a:lnTo>
                      <a:pt x="9" y="0"/>
                    </a:lnTo>
                    <a:lnTo>
                      <a:pt x="9" y="14"/>
                    </a:lnTo>
                    <a:lnTo>
                      <a:pt x="24" y="14"/>
                    </a:lnTo>
                    <a:lnTo>
                      <a:pt x="24" y="0"/>
                    </a:lnTo>
                    <a:lnTo>
                      <a:pt x="33" y="0"/>
                    </a:lnTo>
                    <a:lnTo>
                      <a:pt x="3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1" name="Freeform 124"/>
              <p:cNvSpPr>
                <a:spLocks/>
              </p:cNvSpPr>
              <p:nvPr/>
            </p:nvSpPr>
            <p:spPr bwMode="auto">
              <a:xfrm>
                <a:off x="80439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8 w 23"/>
                  <a:gd name="T11" fmla="*/ 7 h 37"/>
                  <a:gd name="T12" fmla="*/ 8 w 23"/>
                  <a:gd name="T13" fmla="*/ 15 h 37"/>
                  <a:gd name="T14" fmla="*/ 21 w 23"/>
                  <a:gd name="T15" fmla="*/ 15 h 37"/>
                  <a:gd name="T16" fmla="*/ 21 w 23"/>
                  <a:gd name="T17" fmla="*/ 22 h 37"/>
                  <a:gd name="T18" fmla="*/ 8 w 23"/>
                  <a:gd name="T19" fmla="*/ 22 h 37"/>
                  <a:gd name="T20" fmla="*/ 8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8" y="7"/>
                    </a:lnTo>
                    <a:lnTo>
                      <a:pt x="8" y="15"/>
                    </a:lnTo>
                    <a:lnTo>
                      <a:pt x="21" y="15"/>
                    </a:lnTo>
                    <a:lnTo>
                      <a:pt x="21" y="22"/>
                    </a:lnTo>
                    <a:lnTo>
                      <a:pt x="8" y="22"/>
                    </a:lnTo>
                    <a:lnTo>
                      <a:pt x="8"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2" name="Freeform 125"/>
              <p:cNvSpPr>
                <a:spLocks noEditPoints="1"/>
              </p:cNvSpPr>
              <p:nvPr/>
            </p:nvSpPr>
            <p:spPr bwMode="auto">
              <a:xfrm>
                <a:off x="1168936" y="5649292"/>
                <a:ext cx="57719" cy="72908"/>
              </a:xfrm>
              <a:custGeom>
                <a:avLst/>
                <a:gdLst>
                  <a:gd name="T0" fmla="*/ 44 w 44"/>
                  <a:gd name="T1" fmla="*/ 22 h 56"/>
                  <a:gd name="T2" fmla="*/ 40 w 44"/>
                  <a:gd name="T3" fmla="*/ 36 h 56"/>
                  <a:gd name="T4" fmla="*/ 30 w 44"/>
                  <a:gd name="T5" fmla="*/ 44 h 56"/>
                  <a:gd name="T6" fmla="*/ 43 w 44"/>
                  <a:gd name="T7" fmla="*/ 56 h 56"/>
                  <a:gd name="T8" fmla="*/ 30 w 44"/>
                  <a:gd name="T9" fmla="*/ 56 h 56"/>
                  <a:gd name="T10" fmla="*/ 21 w 44"/>
                  <a:gd name="T11" fmla="*/ 46 h 56"/>
                  <a:gd name="T12" fmla="*/ 10 w 44"/>
                  <a:gd name="T13" fmla="*/ 42 h 56"/>
                  <a:gd name="T14" fmla="*/ 3 w 44"/>
                  <a:gd name="T15" fmla="*/ 35 h 56"/>
                  <a:gd name="T16" fmla="*/ 0 w 44"/>
                  <a:gd name="T17" fmla="*/ 23 h 56"/>
                  <a:gd name="T18" fmla="*/ 3 w 44"/>
                  <a:gd name="T19" fmla="*/ 11 h 56"/>
                  <a:gd name="T20" fmla="*/ 11 w 44"/>
                  <a:gd name="T21" fmla="*/ 3 h 56"/>
                  <a:gd name="T22" fmla="*/ 23 w 44"/>
                  <a:gd name="T23" fmla="*/ 0 h 56"/>
                  <a:gd name="T24" fmla="*/ 33 w 44"/>
                  <a:gd name="T25" fmla="*/ 3 h 56"/>
                  <a:gd name="T26" fmla="*/ 41 w 44"/>
                  <a:gd name="T27" fmla="*/ 11 h 56"/>
                  <a:gd name="T28" fmla="*/ 44 w 44"/>
                  <a:gd name="T29" fmla="*/ 22 h 56"/>
                  <a:gd name="T30" fmla="*/ 33 w 44"/>
                  <a:gd name="T31" fmla="*/ 23 h 56"/>
                  <a:gd name="T32" fmla="*/ 30 w 44"/>
                  <a:gd name="T33" fmla="*/ 12 h 56"/>
                  <a:gd name="T34" fmla="*/ 22 w 44"/>
                  <a:gd name="T35" fmla="*/ 8 h 56"/>
                  <a:gd name="T36" fmla="*/ 14 w 44"/>
                  <a:gd name="T37" fmla="*/ 12 h 56"/>
                  <a:gd name="T38" fmla="*/ 11 w 44"/>
                  <a:gd name="T39" fmla="*/ 23 h 56"/>
                  <a:gd name="T40" fmla="*/ 14 w 44"/>
                  <a:gd name="T41" fmla="*/ 33 h 56"/>
                  <a:gd name="T42" fmla="*/ 22 w 44"/>
                  <a:gd name="T43" fmla="*/ 37 h 56"/>
                  <a:gd name="T44" fmla="*/ 30 w 44"/>
                  <a:gd name="T45" fmla="*/ 33 h 56"/>
                  <a:gd name="T46" fmla="*/ 33 w 44"/>
                  <a:gd name="T47"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6">
                    <a:moveTo>
                      <a:pt x="44" y="22"/>
                    </a:moveTo>
                    <a:cubicBezTo>
                      <a:pt x="44" y="28"/>
                      <a:pt x="42" y="32"/>
                      <a:pt x="40" y="36"/>
                    </a:cubicBezTo>
                    <a:cubicBezTo>
                      <a:pt x="38" y="40"/>
                      <a:pt x="34" y="42"/>
                      <a:pt x="30" y="44"/>
                    </a:cubicBezTo>
                    <a:cubicBezTo>
                      <a:pt x="43" y="56"/>
                      <a:pt x="43" y="56"/>
                      <a:pt x="43" y="56"/>
                    </a:cubicBezTo>
                    <a:cubicBezTo>
                      <a:pt x="30" y="56"/>
                      <a:pt x="30" y="56"/>
                      <a:pt x="30" y="56"/>
                    </a:cubicBezTo>
                    <a:cubicBezTo>
                      <a:pt x="21" y="46"/>
                      <a:pt x="21" y="46"/>
                      <a:pt x="21" y="46"/>
                    </a:cubicBezTo>
                    <a:cubicBezTo>
                      <a:pt x="17" y="45"/>
                      <a:pt x="13" y="44"/>
                      <a:pt x="10" y="42"/>
                    </a:cubicBezTo>
                    <a:cubicBezTo>
                      <a:pt x="7" y="41"/>
                      <a:pt x="5" y="38"/>
                      <a:pt x="3" y="35"/>
                    </a:cubicBezTo>
                    <a:cubicBezTo>
                      <a:pt x="1" y="31"/>
                      <a:pt x="0" y="27"/>
                      <a:pt x="0" y="23"/>
                    </a:cubicBezTo>
                    <a:cubicBezTo>
                      <a:pt x="0" y="19"/>
                      <a:pt x="1" y="15"/>
                      <a:pt x="3" y="11"/>
                    </a:cubicBezTo>
                    <a:cubicBezTo>
                      <a:pt x="5" y="7"/>
                      <a:pt x="8" y="5"/>
                      <a:pt x="11" y="3"/>
                    </a:cubicBezTo>
                    <a:cubicBezTo>
                      <a:pt x="14" y="1"/>
                      <a:pt x="18" y="0"/>
                      <a:pt x="23" y="0"/>
                    </a:cubicBezTo>
                    <a:cubicBezTo>
                      <a:pt x="27" y="0"/>
                      <a:pt x="30" y="1"/>
                      <a:pt x="33" y="3"/>
                    </a:cubicBezTo>
                    <a:cubicBezTo>
                      <a:pt x="37" y="5"/>
                      <a:pt x="39" y="7"/>
                      <a:pt x="41" y="11"/>
                    </a:cubicBezTo>
                    <a:cubicBezTo>
                      <a:pt x="43" y="14"/>
                      <a:pt x="44" y="18"/>
                      <a:pt x="44" y="22"/>
                    </a:cubicBezTo>
                    <a:close/>
                    <a:moveTo>
                      <a:pt x="33" y="23"/>
                    </a:moveTo>
                    <a:cubicBezTo>
                      <a:pt x="33" y="18"/>
                      <a:pt x="32" y="15"/>
                      <a:pt x="30" y="12"/>
                    </a:cubicBezTo>
                    <a:cubicBezTo>
                      <a:pt x="28" y="10"/>
                      <a:pt x="26" y="8"/>
                      <a:pt x="22" y="8"/>
                    </a:cubicBezTo>
                    <a:cubicBezTo>
                      <a:pt x="19" y="8"/>
                      <a:pt x="16" y="10"/>
                      <a:pt x="14" y="12"/>
                    </a:cubicBezTo>
                    <a:cubicBezTo>
                      <a:pt x="12" y="15"/>
                      <a:pt x="11" y="18"/>
                      <a:pt x="11" y="23"/>
                    </a:cubicBezTo>
                    <a:cubicBezTo>
                      <a:pt x="11" y="27"/>
                      <a:pt x="12" y="31"/>
                      <a:pt x="14" y="33"/>
                    </a:cubicBezTo>
                    <a:cubicBezTo>
                      <a:pt x="16" y="36"/>
                      <a:pt x="19" y="37"/>
                      <a:pt x="22"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3" name="Freeform 126"/>
              <p:cNvSpPr>
                <a:spLocks/>
              </p:cNvSpPr>
              <p:nvPr/>
            </p:nvSpPr>
            <p:spPr bwMode="auto">
              <a:xfrm>
                <a:off x="1234250" y="5650811"/>
                <a:ext cx="48605" cy="57719"/>
              </a:xfrm>
              <a:custGeom>
                <a:avLst/>
                <a:gdLst>
                  <a:gd name="T0" fmla="*/ 37 w 37"/>
                  <a:gd name="T1" fmla="*/ 25 h 45"/>
                  <a:gd name="T2" fmla="*/ 18 w 37"/>
                  <a:gd name="T3" fmla="*/ 45 h 45"/>
                  <a:gd name="T4" fmla="*/ 0 w 37"/>
                  <a:gd name="T5" fmla="*/ 25 h 45"/>
                  <a:gd name="T6" fmla="*/ 0 w 37"/>
                  <a:gd name="T7" fmla="*/ 0 h 45"/>
                  <a:gd name="T8" fmla="*/ 10 w 37"/>
                  <a:gd name="T9" fmla="*/ 0 h 45"/>
                  <a:gd name="T10" fmla="*/ 10 w 37"/>
                  <a:gd name="T11" fmla="*/ 25 h 45"/>
                  <a:gd name="T12" fmla="*/ 19 w 37"/>
                  <a:gd name="T13" fmla="*/ 36 h 45"/>
                  <a:gd name="T14" fmla="*/ 27 w 37"/>
                  <a:gd name="T15" fmla="*/ 26 h 45"/>
                  <a:gd name="T16" fmla="*/ 27 w 37"/>
                  <a:gd name="T17" fmla="*/ 0 h 45"/>
                  <a:gd name="T18" fmla="*/ 37 w 37"/>
                  <a:gd name="T19" fmla="*/ 0 h 45"/>
                  <a:gd name="T20" fmla="*/ 37 w 37"/>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45">
                    <a:moveTo>
                      <a:pt x="37" y="25"/>
                    </a:moveTo>
                    <a:cubicBezTo>
                      <a:pt x="37" y="38"/>
                      <a:pt x="31"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3" y="36"/>
                      <a:pt x="19" y="36"/>
                    </a:cubicBezTo>
                    <a:cubicBezTo>
                      <a:pt x="24" y="36"/>
                      <a:pt x="27" y="33"/>
                      <a:pt x="27" y="26"/>
                    </a:cubicBezTo>
                    <a:cubicBezTo>
                      <a:pt x="27" y="0"/>
                      <a:pt x="27" y="0"/>
                      <a:pt x="27" y="0"/>
                    </a:cubicBezTo>
                    <a:cubicBezTo>
                      <a:pt x="37" y="0"/>
                      <a:pt x="37" y="0"/>
                      <a:pt x="37" y="0"/>
                    </a:cubicBezTo>
                    <a:lnTo>
                      <a:pt x="3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4" name="Freeform 127"/>
              <p:cNvSpPr>
                <a:spLocks noEditPoints="1"/>
              </p:cNvSpPr>
              <p:nvPr/>
            </p:nvSpPr>
            <p:spPr bwMode="auto">
              <a:xfrm>
                <a:off x="1291968" y="5649292"/>
                <a:ext cx="54681" cy="59238"/>
              </a:xfrm>
              <a:custGeom>
                <a:avLst/>
                <a:gdLst>
                  <a:gd name="T0" fmla="*/ 43 w 43"/>
                  <a:gd name="T1" fmla="*/ 22 h 46"/>
                  <a:gd name="T2" fmla="*/ 40 w 43"/>
                  <a:gd name="T3" fmla="*/ 34 h 46"/>
                  <a:gd name="T4" fmla="*/ 33 w 43"/>
                  <a:gd name="T5" fmla="*/ 43 h 46"/>
                  <a:gd name="T6" fmla="*/ 21 w 43"/>
                  <a:gd name="T7" fmla="*/ 46 h 46"/>
                  <a:gd name="T8" fmla="*/ 10 w 43"/>
                  <a:gd name="T9" fmla="*/ 43 h 46"/>
                  <a:gd name="T10" fmla="*/ 2 w 43"/>
                  <a:gd name="T11" fmla="*/ 35 h 46"/>
                  <a:gd name="T12" fmla="*/ 0 w 43"/>
                  <a:gd name="T13" fmla="*/ 23 h 46"/>
                  <a:gd name="T14" fmla="*/ 3 w 43"/>
                  <a:gd name="T15" fmla="*/ 11 h 46"/>
                  <a:gd name="T16" fmla="*/ 10 w 43"/>
                  <a:gd name="T17" fmla="*/ 3 h 46"/>
                  <a:gd name="T18" fmla="*/ 22 w 43"/>
                  <a:gd name="T19" fmla="*/ 0 h 46"/>
                  <a:gd name="T20" fmla="*/ 33 w 43"/>
                  <a:gd name="T21" fmla="*/ 3 h 46"/>
                  <a:gd name="T22" fmla="*/ 40 w 43"/>
                  <a:gd name="T23" fmla="*/ 11 h 46"/>
                  <a:gd name="T24" fmla="*/ 43 w 43"/>
                  <a:gd name="T25" fmla="*/ 22 h 46"/>
                  <a:gd name="T26" fmla="*/ 33 w 43"/>
                  <a:gd name="T27" fmla="*/ 23 h 46"/>
                  <a:gd name="T28" fmla="*/ 30 w 43"/>
                  <a:gd name="T29" fmla="*/ 12 h 46"/>
                  <a:gd name="T30" fmla="*/ 22 w 43"/>
                  <a:gd name="T31" fmla="*/ 8 h 46"/>
                  <a:gd name="T32" fmla="*/ 13 w 43"/>
                  <a:gd name="T33" fmla="*/ 12 h 46"/>
                  <a:gd name="T34" fmla="*/ 10 w 43"/>
                  <a:gd name="T35" fmla="*/ 23 h 46"/>
                  <a:gd name="T36" fmla="*/ 13 w 43"/>
                  <a:gd name="T37" fmla="*/ 33 h 46"/>
                  <a:gd name="T38" fmla="*/ 21 w 43"/>
                  <a:gd name="T39" fmla="*/ 37 h 46"/>
                  <a:gd name="T40" fmla="*/ 30 w 43"/>
                  <a:gd name="T41" fmla="*/ 33 h 46"/>
                  <a:gd name="T42" fmla="*/ 33 w 43"/>
                  <a:gd name="T4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6">
                    <a:moveTo>
                      <a:pt x="43" y="22"/>
                    </a:moveTo>
                    <a:cubicBezTo>
                      <a:pt x="43" y="27"/>
                      <a:pt x="42" y="31"/>
                      <a:pt x="40" y="34"/>
                    </a:cubicBezTo>
                    <a:cubicBezTo>
                      <a:pt x="38" y="38"/>
                      <a:pt x="36" y="41"/>
                      <a:pt x="33" y="43"/>
                    </a:cubicBezTo>
                    <a:cubicBezTo>
                      <a:pt x="29" y="45"/>
                      <a:pt x="25" y="46"/>
                      <a:pt x="21" y="46"/>
                    </a:cubicBezTo>
                    <a:cubicBezTo>
                      <a:pt x="17" y="46"/>
                      <a:pt x="13" y="45"/>
                      <a:pt x="10" y="43"/>
                    </a:cubicBezTo>
                    <a:cubicBezTo>
                      <a:pt x="7" y="41"/>
                      <a:pt x="4" y="38"/>
                      <a:pt x="2" y="35"/>
                    </a:cubicBezTo>
                    <a:cubicBezTo>
                      <a:pt x="1" y="31"/>
                      <a:pt x="0" y="28"/>
                      <a:pt x="0" y="23"/>
                    </a:cubicBezTo>
                    <a:cubicBezTo>
                      <a:pt x="0" y="19"/>
                      <a:pt x="1" y="15"/>
                      <a:pt x="3" y="11"/>
                    </a:cubicBezTo>
                    <a:cubicBezTo>
                      <a:pt x="4" y="8"/>
                      <a:pt x="7" y="5"/>
                      <a:pt x="10" y="3"/>
                    </a:cubicBezTo>
                    <a:cubicBezTo>
                      <a:pt x="14" y="1"/>
                      <a:pt x="18" y="0"/>
                      <a:pt x="22" y="0"/>
                    </a:cubicBezTo>
                    <a:cubicBezTo>
                      <a:pt x="26" y="0"/>
                      <a:pt x="30" y="1"/>
                      <a:pt x="33" y="3"/>
                    </a:cubicBezTo>
                    <a:cubicBezTo>
                      <a:pt x="36" y="5"/>
                      <a:pt x="39" y="7"/>
                      <a:pt x="40" y="11"/>
                    </a:cubicBezTo>
                    <a:cubicBezTo>
                      <a:pt x="42" y="14"/>
                      <a:pt x="43" y="18"/>
                      <a:pt x="43" y="22"/>
                    </a:cubicBezTo>
                    <a:close/>
                    <a:moveTo>
                      <a:pt x="33" y="23"/>
                    </a:moveTo>
                    <a:cubicBezTo>
                      <a:pt x="33" y="18"/>
                      <a:pt x="32" y="15"/>
                      <a:pt x="30" y="12"/>
                    </a:cubicBezTo>
                    <a:cubicBezTo>
                      <a:pt x="28" y="10"/>
                      <a:pt x="25" y="8"/>
                      <a:pt x="22" y="8"/>
                    </a:cubicBezTo>
                    <a:cubicBezTo>
                      <a:pt x="18" y="8"/>
                      <a:pt x="15" y="10"/>
                      <a:pt x="13" y="12"/>
                    </a:cubicBezTo>
                    <a:cubicBezTo>
                      <a:pt x="11" y="15"/>
                      <a:pt x="10" y="18"/>
                      <a:pt x="10" y="23"/>
                    </a:cubicBezTo>
                    <a:cubicBezTo>
                      <a:pt x="10" y="27"/>
                      <a:pt x="11" y="31"/>
                      <a:pt x="13" y="33"/>
                    </a:cubicBezTo>
                    <a:cubicBezTo>
                      <a:pt x="15" y="36"/>
                      <a:pt x="18" y="37"/>
                      <a:pt x="21"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5" name="Freeform 128"/>
              <p:cNvSpPr>
                <a:spLocks/>
              </p:cNvSpPr>
              <p:nvPr/>
            </p:nvSpPr>
            <p:spPr bwMode="auto">
              <a:xfrm>
                <a:off x="1348168" y="5650811"/>
                <a:ext cx="45567" cy="56200"/>
              </a:xfrm>
              <a:custGeom>
                <a:avLst/>
                <a:gdLst>
                  <a:gd name="T0" fmla="*/ 30 w 30"/>
                  <a:gd name="T1" fmla="*/ 7 h 37"/>
                  <a:gd name="T2" fmla="*/ 19 w 30"/>
                  <a:gd name="T3" fmla="*/ 7 h 37"/>
                  <a:gd name="T4" fmla="*/ 19 w 30"/>
                  <a:gd name="T5" fmla="*/ 37 h 37"/>
                  <a:gd name="T6" fmla="*/ 11 w 30"/>
                  <a:gd name="T7" fmla="*/ 37 h 37"/>
                  <a:gd name="T8" fmla="*/ 11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1" y="37"/>
                    </a:lnTo>
                    <a:lnTo>
                      <a:pt x="11"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6" name="Freeform 129"/>
              <p:cNvSpPr>
                <a:spLocks noEditPoints="1"/>
              </p:cNvSpPr>
              <p:nvPr/>
            </p:nvSpPr>
            <p:spPr bwMode="auto">
              <a:xfrm>
                <a:off x="1390698" y="5650811"/>
                <a:ext cx="54681" cy="56200"/>
              </a:xfrm>
              <a:custGeom>
                <a:avLst/>
                <a:gdLst>
                  <a:gd name="T0" fmla="*/ 43 w 43"/>
                  <a:gd name="T1" fmla="*/ 44 h 44"/>
                  <a:gd name="T2" fmla="*/ 32 w 43"/>
                  <a:gd name="T3" fmla="*/ 44 h 44"/>
                  <a:gd name="T4" fmla="*/ 29 w 43"/>
                  <a:gd name="T5" fmla="*/ 34 h 44"/>
                  <a:gd name="T6" fmla="*/ 14 w 43"/>
                  <a:gd name="T7" fmla="*/ 34 h 44"/>
                  <a:gd name="T8" fmla="*/ 10 w 43"/>
                  <a:gd name="T9" fmla="*/ 44 h 44"/>
                  <a:gd name="T10" fmla="*/ 0 w 43"/>
                  <a:gd name="T11" fmla="*/ 44 h 44"/>
                  <a:gd name="T12" fmla="*/ 16 w 43"/>
                  <a:gd name="T13" fmla="*/ 0 h 44"/>
                  <a:gd name="T14" fmla="*/ 28 w 43"/>
                  <a:gd name="T15" fmla="*/ 0 h 44"/>
                  <a:gd name="T16" fmla="*/ 43 w 43"/>
                  <a:gd name="T17" fmla="*/ 44 h 44"/>
                  <a:gd name="T18" fmla="*/ 27 w 43"/>
                  <a:gd name="T19" fmla="*/ 26 h 44"/>
                  <a:gd name="T20" fmla="*/ 22 w 43"/>
                  <a:gd name="T21" fmla="*/ 11 h 44"/>
                  <a:gd name="T22" fmla="*/ 21 w 43"/>
                  <a:gd name="T23" fmla="*/ 7 h 44"/>
                  <a:gd name="T24" fmla="*/ 21 w 43"/>
                  <a:gd name="T25" fmla="*/ 7 h 44"/>
                  <a:gd name="T26" fmla="*/ 20 w 43"/>
                  <a:gd name="T27" fmla="*/ 11 h 44"/>
                  <a:gd name="T28" fmla="*/ 16 w 43"/>
                  <a:gd name="T29" fmla="*/ 26 h 44"/>
                  <a:gd name="T30" fmla="*/ 27 w 43"/>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4">
                    <a:moveTo>
                      <a:pt x="43" y="44"/>
                    </a:moveTo>
                    <a:cubicBezTo>
                      <a:pt x="32" y="44"/>
                      <a:pt x="32" y="44"/>
                      <a:pt x="32" y="44"/>
                    </a:cubicBezTo>
                    <a:cubicBezTo>
                      <a:pt x="29" y="34"/>
                      <a:pt x="29" y="34"/>
                      <a:pt x="29" y="34"/>
                    </a:cubicBezTo>
                    <a:cubicBezTo>
                      <a:pt x="14" y="34"/>
                      <a:pt x="14" y="34"/>
                      <a:pt x="14" y="34"/>
                    </a:cubicBezTo>
                    <a:cubicBezTo>
                      <a:pt x="10" y="44"/>
                      <a:pt x="10" y="44"/>
                      <a:pt x="10" y="44"/>
                    </a:cubicBezTo>
                    <a:cubicBezTo>
                      <a:pt x="0" y="44"/>
                      <a:pt x="0" y="44"/>
                      <a:pt x="0" y="44"/>
                    </a:cubicBezTo>
                    <a:cubicBezTo>
                      <a:pt x="16" y="0"/>
                      <a:pt x="16" y="0"/>
                      <a:pt x="16" y="0"/>
                    </a:cubicBezTo>
                    <a:cubicBezTo>
                      <a:pt x="28" y="0"/>
                      <a:pt x="28" y="0"/>
                      <a:pt x="28" y="0"/>
                    </a:cubicBezTo>
                    <a:lnTo>
                      <a:pt x="43" y="44"/>
                    </a:lnTo>
                    <a:close/>
                    <a:moveTo>
                      <a:pt x="27" y="26"/>
                    </a:moveTo>
                    <a:cubicBezTo>
                      <a:pt x="22" y="11"/>
                      <a:pt x="22" y="11"/>
                      <a:pt x="22" y="11"/>
                    </a:cubicBezTo>
                    <a:cubicBezTo>
                      <a:pt x="22" y="10"/>
                      <a:pt x="22" y="9"/>
                      <a:pt x="21" y="7"/>
                    </a:cubicBezTo>
                    <a:cubicBezTo>
                      <a:pt x="21" y="7"/>
                      <a:pt x="21" y="7"/>
                      <a:pt x="21" y="7"/>
                    </a:cubicBezTo>
                    <a:cubicBezTo>
                      <a:pt x="21" y="9"/>
                      <a:pt x="21" y="10"/>
                      <a:pt x="20" y="11"/>
                    </a:cubicBezTo>
                    <a:cubicBezTo>
                      <a:pt x="16" y="26"/>
                      <a:pt x="16" y="26"/>
                      <a:pt x="16"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7" name="Freeform 130"/>
              <p:cNvSpPr>
                <a:spLocks/>
              </p:cNvSpPr>
              <p:nvPr/>
            </p:nvSpPr>
            <p:spPr bwMode="auto">
              <a:xfrm>
                <a:off x="1451454" y="5649292"/>
                <a:ext cx="37973" cy="59238"/>
              </a:xfrm>
              <a:custGeom>
                <a:avLst/>
                <a:gdLst>
                  <a:gd name="T0" fmla="*/ 29 w 29"/>
                  <a:gd name="T1" fmla="*/ 32 h 46"/>
                  <a:gd name="T2" fmla="*/ 24 w 29"/>
                  <a:gd name="T3" fmla="*/ 42 h 46"/>
                  <a:gd name="T4" fmla="*/ 11 w 29"/>
                  <a:gd name="T5" fmla="*/ 46 h 46"/>
                  <a:gd name="T6" fmla="*/ 0 w 29"/>
                  <a:gd name="T7" fmla="*/ 43 h 46"/>
                  <a:gd name="T8" fmla="*/ 0 w 29"/>
                  <a:gd name="T9" fmla="*/ 33 h 46"/>
                  <a:gd name="T10" fmla="*/ 12 w 29"/>
                  <a:gd name="T11" fmla="*/ 38 h 46"/>
                  <a:gd name="T12" fmla="*/ 16 w 29"/>
                  <a:gd name="T13" fmla="*/ 37 h 46"/>
                  <a:gd name="T14" fmla="*/ 18 w 29"/>
                  <a:gd name="T15" fmla="*/ 33 h 46"/>
                  <a:gd name="T16" fmla="*/ 16 w 29"/>
                  <a:gd name="T17" fmla="*/ 30 h 46"/>
                  <a:gd name="T18" fmla="*/ 10 w 29"/>
                  <a:gd name="T19" fmla="*/ 26 h 46"/>
                  <a:gd name="T20" fmla="*/ 0 w 29"/>
                  <a:gd name="T21" fmla="*/ 13 h 46"/>
                  <a:gd name="T22" fmla="*/ 4 w 29"/>
                  <a:gd name="T23" fmla="*/ 3 h 46"/>
                  <a:gd name="T24" fmla="*/ 16 w 29"/>
                  <a:gd name="T25" fmla="*/ 0 h 46"/>
                  <a:gd name="T26" fmla="*/ 27 w 29"/>
                  <a:gd name="T27" fmla="*/ 2 h 46"/>
                  <a:gd name="T28" fmla="*/ 27 w 29"/>
                  <a:gd name="T29" fmla="*/ 11 h 46"/>
                  <a:gd name="T30" fmla="*/ 16 w 29"/>
                  <a:gd name="T31" fmla="*/ 8 h 46"/>
                  <a:gd name="T32" fmla="*/ 12 w 29"/>
                  <a:gd name="T33" fmla="*/ 9 h 46"/>
                  <a:gd name="T34" fmla="*/ 10 w 29"/>
                  <a:gd name="T35" fmla="*/ 12 h 46"/>
                  <a:gd name="T36" fmla="*/ 12 w 29"/>
                  <a:gd name="T37" fmla="*/ 16 h 46"/>
                  <a:gd name="T38" fmla="*/ 17 w 29"/>
                  <a:gd name="T39" fmla="*/ 19 h 46"/>
                  <a:gd name="T40" fmla="*/ 26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7" y="40"/>
                      <a:pt x="24" y="42"/>
                    </a:cubicBezTo>
                    <a:cubicBezTo>
                      <a:pt x="21" y="44"/>
                      <a:pt x="17" y="46"/>
                      <a:pt x="11" y="46"/>
                    </a:cubicBezTo>
                    <a:cubicBezTo>
                      <a:pt x="7" y="46"/>
                      <a:pt x="3" y="45"/>
                      <a:pt x="0" y="43"/>
                    </a:cubicBezTo>
                    <a:cubicBezTo>
                      <a:pt x="0" y="33"/>
                      <a:pt x="0" y="33"/>
                      <a:pt x="0" y="33"/>
                    </a:cubicBezTo>
                    <a:cubicBezTo>
                      <a:pt x="3" y="36"/>
                      <a:pt x="7" y="38"/>
                      <a:pt x="12" y="38"/>
                    </a:cubicBezTo>
                    <a:cubicBezTo>
                      <a:pt x="14" y="38"/>
                      <a:pt x="15" y="37"/>
                      <a:pt x="16" y="37"/>
                    </a:cubicBezTo>
                    <a:cubicBezTo>
                      <a:pt x="18" y="36"/>
                      <a:pt x="18" y="35"/>
                      <a:pt x="18" y="33"/>
                    </a:cubicBezTo>
                    <a:cubicBezTo>
                      <a:pt x="18" y="32"/>
                      <a:pt x="18" y="31"/>
                      <a:pt x="16" y="30"/>
                    </a:cubicBezTo>
                    <a:cubicBezTo>
                      <a:pt x="15" y="29"/>
                      <a:pt x="13" y="28"/>
                      <a:pt x="10" y="26"/>
                    </a:cubicBezTo>
                    <a:cubicBezTo>
                      <a:pt x="3" y="23"/>
                      <a:pt x="0" y="18"/>
                      <a:pt x="0" y="13"/>
                    </a:cubicBezTo>
                    <a:cubicBezTo>
                      <a:pt x="0" y="9"/>
                      <a:pt x="1" y="6"/>
                      <a:pt x="4" y="3"/>
                    </a:cubicBezTo>
                    <a:cubicBezTo>
                      <a:pt x="7" y="1"/>
                      <a:pt x="11" y="0"/>
                      <a:pt x="16" y="0"/>
                    </a:cubicBezTo>
                    <a:cubicBezTo>
                      <a:pt x="20" y="0"/>
                      <a:pt x="24" y="0"/>
                      <a:pt x="27" y="2"/>
                    </a:cubicBezTo>
                    <a:cubicBezTo>
                      <a:pt x="27" y="11"/>
                      <a:pt x="27" y="11"/>
                      <a:pt x="27" y="11"/>
                    </a:cubicBezTo>
                    <a:cubicBezTo>
                      <a:pt x="24" y="9"/>
                      <a:pt x="20" y="8"/>
                      <a:pt x="16" y="8"/>
                    </a:cubicBezTo>
                    <a:cubicBezTo>
                      <a:pt x="15" y="8"/>
                      <a:pt x="13" y="8"/>
                      <a:pt x="12" y="9"/>
                    </a:cubicBezTo>
                    <a:cubicBezTo>
                      <a:pt x="11" y="10"/>
                      <a:pt x="10" y="11"/>
                      <a:pt x="10" y="12"/>
                    </a:cubicBezTo>
                    <a:cubicBezTo>
                      <a:pt x="10" y="14"/>
                      <a:pt x="11" y="15"/>
                      <a:pt x="12" y="16"/>
                    </a:cubicBezTo>
                    <a:cubicBezTo>
                      <a:pt x="12" y="17"/>
                      <a:pt x="14" y="18"/>
                      <a:pt x="17" y="19"/>
                    </a:cubicBezTo>
                    <a:cubicBezTo>
                      <a:pt x="21" y="21"/>
                      <a:pt x="24" y="23"/>
                      <a:pt x="26"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8" name="Freeform 131"/>
              <p:cNvSpPr>
                <a:spLocks/>
              </p:cNvSpPr>
              <p:nvPr/>
            </p:nvSpPr>
            <p:spPr bwMode="auto">
              <a:xfrm>
                <a:off x="1764351" y="5649292"/>
                <a:ext cx="37973" cy="59238"/>
              </a:xfrm>
              <a:custGeom>
                <a:avLst/>
                <a:gdLst>
                  <a:gd name="T0" fmla="*/ 29 w 29"/>
                  <a:gd name="T1" fmla="*/ 32 h 46"/>
                  <a:gd name="T2" fmla="*/ 25 w 29"/>
                  <a:gd name="T3" fmla="*/ 42 h 46"/>
                  <a:gd name="T4" fmla="*/ 12 w 29"/>
                  <a:gd name="T5" fmla="*/ 46 h 46"/>
                  <a:gd name="T6" fmla="*/ 1 w 29"/>
                  <a:gd name="T7" fmla="*/ 43 h 46"/>
                  <a:gd name="T8" fmla="*/ 1 w 29"/>
                  <a:gd name="T9" fmla="*/ 33 h 46"/>
                  <a:gd name="T10" fmla="*/ 12 w 29"/>
                  <a:gd name="T11" fmla="*/ 38 h 46"/>
                  <a:gd name="T12" fmla="*/ 17 w 29"/>
                  <a:gd name="T13" fmla="*/ 37 h 46"/>
                  <a:gd name="T14" fmla="*/ 19 w 29"/>
                  <a:gd name="T15" fmla="*/ 33 h 46"/>
                  <a:gd name="T16" fmla="*/ 17 w 29"/>
                  <a:gd name="T17" fmla="*/ 30 h 46"/>
                  <a:gd name="T18" fmla="*/ 11 w 29"/>
                  <a:gd name="T19" fmla="*/ 26 h 46"/>
                  <a:gd name="T20" fmla="*/ 0 w 29"/>
                  <a:gd name="T21" fmla="*/ 13 h 46"/>
                  <a:gd name="T22" fmla="*/ 5 w 29"/>
                  <a:gd name="T23" fmla="*/ 3 h 46"/>
                  <a:gd name="T24" fmla="*/ 17 w 29"/>
                  <a:gd name="T25" fmla="*/ 0 h 46"/>
                  <a:gd name="T26" fmla="*/ 27 w 29"/>
                  <a:gd name="T27" fmla="*/ 2 h 46"/>
                  <a:gd name="T28" fmla="*/ 27 w 29"/>
                  <a:gd name="T29" fmla="*/ 11 h 46"/>
                  <a:gd name="T30" fmla="*/ 17 w 29"/>
                  <a:gd name="T31" fmla="*/ 8 h 46"/>
                  <a:gd name="T32" fmla="*/ 13 w 29"/>
                  <a:gd name="T33" fmla="*/ 9 h 46"/>
                  <a:gd name="T34" fmla="*/ 11 w 29"/>
                  <a:gd name="T35" fmla="*/ 12 h 46"/>
                  <a:gd name="T36" fmla="*/ 12 w 29"/>
                  <a:gd name="T37" fmla="*/ 16 h 46"/>
                  <a:gd name="T38" fmla="*/ 18 w 29"/>
                  <a:gd name="T39" fmla="*/ 19 h 46"/>
                  <a:gd name="T40" fmla="*/ 27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8" y="40"/>
                      <a:pt x="25" y="42"/>
                    </a:cubicBezTo>
                    <a:cubicBezTo>
                      <a:pt x="22" y="44"/>
                      <a:pt x="17" y="46"/>
                      <a:pt x="12" y="46"/>
                    </a:cubicBezTo>
                    <a:cubicBezTo>
                      <a:pt x="8" y="46"/>
                      <a:pt x="4" y="45"/>
                      <a:pt x="1" y="43"/>
                    </a:cubicBezTo>
                    <a:cubicBezTo>
                      <a:pt x="1" y="33"/>
                      <a:pt x="1" y="33"/>
                      <a:pt x="1" y="33"/>
                    </a:cubicBezTo>
                    <a:cubicBezTo>
                      <a:pt x="4" y="36"/>
                      <a:pt x="8" y="38"/>
                      <a:pt x="12" y="38"/>
                    </a:cubicBezTo>
                    <a:cubicBezTo>
                      <a:pt x="14" y="38"/>
                      <a:pt x="16" y="37"/>
                      <a:pt x="17" y="37"/>
                    </a:cubicBezTo>
                    <a:cubicBezTo>
                      <a:pt x="18" y="36"/>
                      <a:pt x="19" y="35"/>
                      <a:pt x="19" y="33"/>
                    </a:cubicBezTo>
                    <a:cubicBezTo>
                      <a:pt x="19" y="32"/>
                      <a:pt x="18" y="31"/>
                      <a:pt x="17" y="30"/>
                    </a:cubicBezTo>
                    <a:cubicBezTo>
                      <a:pt x="16" y="29"/>
                      <a:pt x="14" y="28"/>
                      <a:pt x="11" y="26"/>
                    </a:cubicBezTo>
                    <a:cubicBezTo>
                      <a:pt x="4" y="23"/>
                      <a:pt x="0" y="18"/>
                      <a:pt x="0" y="13"/>
                    </a:cubicBezTo>
                    <a:cubicBezTo>
                      <a:pt x="0" y="9"/>
                      <a:pt x="2" y="6"/>
                      <a:pt x="5" y="3"/>
                    </a:cubicBezTo>
                    <a:cubicBezTo>
                      <a:pt x="8" y="1"/>
                      <a:pt x="12" y="0"/>
                      <a:pt x="17" y="0"/>
                    </a:cubicBezTo>
                    <a:cubicBezTo>
                      <a:pt x="21" y="0"/>
                      <a:pt x="24" y="0"/>
                      <a:pt x="27" y="2"/>
                    </a:cubicBezTo>
                    <a:cubicBezTo>
                      <a:pt x="27" y="11"/>
                      <a:pt x="27" y="11"/>
                      <a:pt x="27" y="11"/>
                    </a:cubicBezTo>
                    <a:cubicBezTo>
                      <a:pt x="24" y="9"/>
                      <a:pt x="21" y="8"/>
                      <a:pt x="17" y="8"/>
                    </a:cubicBezTo>
                    <a:cubicBezTo>
                      <a:pt x="15" y="8"/>
                      <a:pt x="14" y="8"/>
                      <a:pt x="13" y="9"/>
                    </a:cubicBezTo>
                    <a:cubicBezTo>
                      <a:pt x="12" y="10"/>
                      <a:pt x="11" y="11"/>
                      <a:pt x="11" y="12"/>
                    </a:cubicBezTo>
                    <a:cubicBezTo>
                      <a:pt x="11" y="14"/>
                      <a:pt x="11" y="15"/>
                      <a:pt x="12" y="16"/>
                    </a:cubicBezTo>
                    <a:cubicBezTo>
                      <a:pt x="13" y="17"/>
                      <a:pt x="15" y="18"/>
                      <a:pt x="18" y="19"/>
                    </a:cubicBezTo>
                    <a:cubicBezTo>
                      <a:pt x="22" y="21"/>
                      <a:pt x="25" y="23"/>
                      <a:pt x="27"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9" name="Freeform 132"/>
              <p:cNvSpPr>
                <a:spLocks/>
              </p:cNvSpPr>
              <p:nvPr/>
            </p:nvSpPr>
            <p:spPr bwMode="auto">
              <a:xfrm>
                <a:off x="181143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9 w 23"/>
                  <a:gd name="T11" fmla="*/ 7 h 37"/>
                  <a:gd name="T12" fmla="*/ 9 w 23"/>
                  <a:gd name="T13" fmla="*/ 15 h 37"/>
                  <a:gd name="T14" fmla="*/ 21 w 23"/>
                  <a:gd name="T15" fmla="*/ 15 h 37"/>
                  <a:gd name="T16" fmla="*/ 21 w 23"/>
                  <a:gd name="T17" fmla="*/ 22 h 37"/>
                  <a:gd name="T18" fmla="*/ 9 w 23"/>
                  <a:gd name="T19" fmla="*/ 22 h 37"/>
                  <a:gd name="T20" fmla="*/ 9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9" y="7"/>
                    </a:lnTo>
                    <a:lnTo>
                      <a:pt x="9" y="15"/>
                    </a:lnTo>
                    <a:lnTo>
                      <a:pt x="21" y="15"/>
                    </a:lnTo>
                    <a:lnTo>
                      <a:pt x="21" y="22"/>
                    </a:lnTo>
                    <a:lnTo>
                      <a:pt x="9" y="22"/>
                    </a:lnTo>
                    <a:lnTo>
                      <a:pt x="9"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0" name="Freeform 133"/>
              <p:cNvSpPr>
                <a:spLocks/>
              </p:cNvSpPr>
              <p:nvPr/>
            </p:nvSpPr>
            <p:spPr bwMode="auto">
              <a:xfrm>
                <a:off x="1852448" y="5649292"/>
                <a:ext cx="45567" cy="59238"/>
              </a:xfrm>
              <a:custGeom>
                <a:avLst/>
                <a:gdLst>
                  <a:gd name="T0" fmla="*/ 35 w 35"/>
                  <a:gd name="T1" fmla="*/ 43 h 46"/>
                  <a:gd name="T2" fmla="*/ 22 w 35"/>
                  <a:gd name="T3" fmla="*/ 46 h 46"/>
                  <a:gd name="T4" fmla="*/ 10 w 35"/>
                  <a:gd name="T5" fmla="*/ 43 h 46"/>
                  <a:gd name="T6" fmla="*/ 3 w 35"/>
                  <a:gd name="T7" fmla="*/ 35 h 46"/>
                  <a:gd name="T8" fmla="*/ 0 w 35"/>
                  <a:gd name="T9" fmla="*/ 24 h 46"/>
                  <a:gd name="T10" fmla="*/ 3 w 35"/>
                  <a:gd name="T11" fmla="*/ 11 h 46"/>
                  <a:gd name="T12" fmla="*/ 11 w 35"/>
                  <a:gd name="T13" fmla="*/ 3 h 46"/>
                  <a:gd name="T14" fmla="*/ 24 w 35"/>
                  <a:gd name="T15" fmla="*/ 0 h 46"/>
                  <a:gd name="T16" fmla="*/ 35 w 35"/>
                  <a:gd name="T17" fmla="*/ 2 h 46"/>
                  <a:gd name="T18" fmla="*/ 35 w 35"/>
                  <a:gd name="T19" fmla="*/ 11 h 46"/>
                  <a:gd name="T20" fmla="*/ 24 w 35"/>
                  <a:gd name="T21" fmla="*/ 8 h 46"/>
                  <a:gd name="T22" fmla="*/ 14 w 35"/>
                  <a:gd name="T23" fmla="*/ 12 h 46"/>
                  <a:gd name="T24" fmla="*/ 11 w 35"/>
                  <a:gd name="T25" fmla="*/ 23 h 46"/>
                  <a:gd name="T26" fmla="*/ 14 w 35"/>
                  <a:gd name="T27" fmla="*/ 33 h 46"/>
                  <a:gd name="T28" fmla="*/ 24 w 35"/>
                  <a:gd name="T29" fmla="*/ 37 h 46"/>
                  <a:gd name="T30" fmla="*/ 35 w 35"/>
                  <a:gd name="T31" fmla="*/ 34 h 46"/>
                  <a:gd name="T32" fmla="*/ 35 w 35"/>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6">
                    <a:moveTo>
                      <a:pt x="35" y="43"/>
                    </a:moveTo>
                    <a:cubicBezTo>
                      <a:pt x="31" y="45"/>
                      <a:pt x="27" y="46"/>
                      <a:pt x="22" y="46"/>
                    </a:cubicBezTo>
                    <a:cubicBezTo>
                      <a:pt x="18" y="46"/>
                      <a:pt x="14" y="45"/>
                      <a:pt x="10" y="43"/>
                    </a:cubicBezTo>
                    <a:cubicBezTo>
                      <a:pt x="7" y="41"/>
                      <a:pt x="5" y="39"/>
                      <a:pt x="3" y="35"/>
                    </a:cubicBezTo>
                    <a:cubicBezTo>
                      <a:pt x="1" y="32"/>
                      <a:pt x="0" y="28"/>
                      <a:pt x="0" y="24"/>
                    </a:cubicBezTo>
                    <a:cubicBezTo>
                      <a:pt x="0" y="19"/>
                      <a:pt x="1" y="15"/>
                      <a:pt x="3" y="11"/>
                    </a:cubicBezTo>
                    <a:cubicBezTo>
                      <a:pt x="5" y="8"/>
                      <a:pt x="8" y="5"/>
                      <a:pt x="11" y="3"/>
                    </a:cubicBezTo>
                    <a:cubicBezTo>
                      <a:pt x="15" y="1"/>
                      <a:pt x="19" y="0"/>
                      <a:pt x="24" y="0"/>
                    </a:cubicBezTo>
                    <a:cubicBezTo>
                      <a:pt x="28" y="0"/>
                      <a:pt x="32" y="0"/>
                      <a:pt x="35" y="2"/>
                    </a:cubicBezTo>
                    <a:cubicBezTo>
                      <a:pt x="35" y="11"/>
                      <a:pt x="35" y="11"/>
                      <a:pt x="35" y="11"/>
                    </a:cubicBezTo>
                    <a:cubicBezTo>
                      <a:pt x="32" y="9"/>
                      <a:pt x="28" y="8"/>
                      <a:pt x="24" y="8"/>
                    </a:cubicBezTo>
                    <a:cubicBezTo>
                      <a:pt x="20" y="8"/>
                      <a:pt x="17" y="10"/>
                      <a:pt x="14" y="12"/>
                    </a:cubicBezTo>
                    <a:cubicBezTo>
                      <a:pt x="12" y="15"/>
                      <a:pt x="11" y="19"/>
                      <a:pt x="11" y="23"/>
                    </a:cubicBezTo>
                    <a:cubicBezTo>
                      <a:pt x="11" y="27"/>
                      <a:pt x="12" y="31"/>
                      <a:pt x="14" y="33"/>
                    </a:cubicBezTo>
                    <a:cubicBezTo>
                      <a:pt x="17" y="36"/>
                      <a:pt x="20" y="37"/>
                      <a:pt x="24" y="37"/>
                    </a:cubicBezTo>
                    <a:cubicBezTo>
                      <a:pt x="28" y="37"/>
                      <a:pt x="31" y="36"/>
                      <a:pt x="35" y="34"/>
                    </a:cubicBezTo>
                    <a:lnTo>
                      <a:pt x="3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1" name="Freeform 134"/>
              <p:cNvSpPr>
                <a:spLocks/>
              </p:cNvSpPr>
              <p:nvPr/>
            </p:nvSpPr>
            <p:spPr bwMode="auto">
              <a:xfrm>
                <a:off x="1907129" y="5650811"/>
                <a:ext cx="45567" cy="57719"/>
              </a:xfrm>
              <a:custGeom>
                <a:avLst/>
                <a:gdLst>
                  <a:gd name="T0" fmla="*/ 36 w 36"/>
                  <a:gd name="T1" fmla="*/ 25 h 45"/>
                  <a:gd name="T2" fmla="*/ 18 w 36"/>
                  <a:gd name="T3" fmla="*/ 45 h 45"/>
                  <a:gd name="T4" fmla="*/ 0 w 36"/>
                  <a:gd name="T5" fmla="*/ 25 h 45"/>
                  <a:gd name="T6" fmla="*/ 0 w 36"/>
                  <a:gd name="T7" fmla="*/ 0 h 45"/>
                  <a:gd name="T8" fmla="*/ 10 w 36"/>
                  <a:gd name="T9" fmla="*/ 0 h 45"/>
                  <a:gd name="T10" fmla="*/ 10 w 36"/>
                  <a:gd name="T11" fmla="*/ 25 h 45"/>
                  <a:gd name="T12" fmla="*/ 18 w 36"/>
                  <a:gd name="T13" fmla="*/ 36 h 45"/>
                  <a:gd name="T14" fmla="*/ 26 w 36"/>
                  <a:gd name="T15" fmla="*/ 26 h 45"/>
                  <a:gd name="T16" fmla="*/ 26 w 36"/>
                  <a:gd name="T17" fmla="*/ 0 h 45"/>
                  <a:gd name="T18" fmla="*/ 36 w 36"/>
                  <a:gd name="T19" fmla="*/ 0 h 45"/>
                  <a:gd name="T20" fmla="*/ 36 w 36"/>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5">
                    <a:moveTo>
                      <a:pt x="36" y="25"/>
                    </a:moveTo>
                    <a:cubicBezTo>
                      <a:pt x="36" y="38"/>
                      <a:pt x="30"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2" y="36"/>
                      <a:pt x="18" y="36"/>
                    </a:cubicBezTo>
                    <a:cubicBezTo>
                      <a:pt x="24" y="36"/>
                      <a:pt x="26" y="33"/>
                      <a:pt x="26" y="26"/>
                    </a:cubicBezTo>
                    <a:cubicBezTo>
                      <a:pt x="26" y="0"/>
                      <a:pt x="26" y="0"/>
                      <a:pt x="26" y="0"/>
                    </a:cubicBezTo>
                    <a:cubicBezTo>
                      <a:pt x="36" y="0"/>
                      <a:pt x="36" y="0"/>
                      <a:pt x="36" y="0"/>
                    </a:cubicBezTo>
                    <a:lnTo>
                      <a:pt x="3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2" name="Freeform 135"/>
              <p:cNvSpPr>
                <a:spLocks noEditPoints="1"/>
              </p:cNvSpPr>
              <p:nvPr/>
            </p:nvSpPr>
            <p:spPr bwMode="auto">
              <a:xfrm>
                <a:off x="1966366" y="5650811"/>
                <a:ext cx="44049" cy="56200"/>
              </a:xfrm>
              <a:custGeom>
                <a:avLst/>
                <a:gdLst>
                  <a:gd name="T0" fmla="*/ 34 w 34"/>
                  <a:gd name="T1" fmla="*/ 44 h 44"/>
                  <a:gd name="T2" fmla="*/ 22 w 34"/>
                  <a:gd name="T3" fmla="*/ 44 h 44"/>
                  <a:gd name="T4" fmla="*/ 18 w 34"/>
                  <a:gd name="T5" fmla="*/ 32 h 44"/>
                  <a:gd name="T6" fmla="*/ 12 w 34"/>
                  <a:gd name="T7" fmla="*/ 27 h 44"/>
                  <a:gd name="T8" fmla="*/ 10 w 34"/>
                  <a:gd name="T9" fmla="*/ 27 h 44"/>
                  <a:gd name="T10" fmla="*/ 10 w 34"/>
                  <a:gd name="T11" fmla="*/ 44 h 44"/>
                  <a:gd name="T12" fmla="*/ 0 w 34"/>
                  <a:gd name="T13" fmla="*/ 44 h 44"/>
                  <a:gd name="T14" fmla="*/ 0 w 34"/>
                  <a:gd name="T15" fmla="*/ 0 h 44"/>
                  <a:gd name="T16" fmla="*/ 16 w 34"/>
                  <a:gd name="T17" fmla="*/ 0 h 44"/>
                  <a:gd name="T18" fmla="*/ 32 w 34"/>
                  <a:gd name="T19" fmla="*/ 12 h 44"/>
                  <a:gd name="T20" fmla="*/ 29 w 34"/>
                  <a:gd name="T21" fmla="*/ 19 h 44"/>
                  <a:gd name="T22" fmla="*/ 22 w 34"/>
                  <a:gd name="T23" fmla="*/ 24 h 44"/>
                  <a:gd name="T24" fmla="*/ 22 w 34"/>
                  <a:gd name="T25" fmla="*/ 24 h 44"/>
                  <a:gd name="T26" fmla="*/ 28 w 34"/>
                  <a:gd name="T27" fmla="*/ 31 h 44"/>
                  <a:gd name="T28" fmla="*/ 34 w 34"/>
                  <a:gd name="T29" fmla="*/ 44 h 44"/>
                  <a:gd name="T30" fmla="*/ 21 w 34"/>
                  <a:gd name="T31" fmla="*/ 13 h 44"/>
                  <a:gd name="T32" fmla="*/ 14 w 34"/>
                  <a:gd name="T33" fmla="*/ 7 h 44"/>
                  <a:gd name="T34" fmla="*/ 10 w 34"/>
                  <a:gd name="T35" fmla="*/ 7 h 44"/>
                  <a:gd name="T36" fmla="*/ 10 w 34"/>
                  <a:gd name="T37" fmla="*/ 19 h 44"/>
                  <a:gd name="T38" fmla="*/ 14 w 34"/>
                  <a:gd name="T39" fmla="*/ 19 h 44"/>
                  <a:gd name="T40" fmla="*/ 19 w 34"/>
                  <a:gd name="T41" fmla="*/ 18 h 44"/>
                  <a:gd name="T42" fmla="*/ 21 w 34"/>
                  <a:gd name="T43"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4">
                    <a:moveTo>
                      <a:pt x="34" y="44"/>
                    </a:moveTo>
                    <a:cubicBezTo>
                      <a:pt x="22" y="44"/>
                      <a:pt x="22" y="44"/>
                      <a:pt x="22" y="44"/>
                    </a:cubicBezTo>
                    <a:cubicBezTo>
                      <a:pt x="18" y="32"/>
                      <a:pt x="18" y="32"/>
                      <a:pt x="18" y="32"/>
                    </a:cubicBezTo>
                    <a:cubicBezTo>
                      <a:pt x="16" y="29"/>
                      <a:pt x="14" y="27"/>
                      <a:pt x="12" y="27"/>
                    </a:cubicBezTo>
                    <a:cubicBezTo>
                      <a:pt x="10" y="27"/>
                      <a:pt x="10" y="27"/>
                      <a:pt x="10" y="27"/>
                    </a:cubicBezTo>
                    <a:cubicBezTo>
                      <a:pt x="10" y="44"/>
                      <a:pt x="10" y="44"/>
                      <a:pt x="10" y="44"/>
                    </a:cubicBezTo>
                    <a:cubicBezTo>
                      <a:pt x="0" y="44"/>
                      <a:pt x="0" y="44"/>
                      <a:pt x="0" y="44"/>
                    </a:cubicBezTo>
                    <a:cubicBezTo>
                      <a:pt x="0" y="0"/>
                      <a:pt x="0" y="0"/>
                      <a:pt x="0" y="0"/>
                    </a:cubicBezTo>
                    <a:cubicBezTo>
                      <a:pt x="16" y="0"/>
                      <a:pt x="16" y="0"/>
                      <a:pt x="16" y="0"/>
                    </a:cubicBezTo>
                    <a:cubicBezTo>
                      <a:pt x="26" y="0"/>
                      <a:pt x="32" y="4"/>
                      <a:pt x="32" y="12"/>
                    </a:cubicBezTo>
                    <a:cubicBezTo>
                      <a:pt x="32" y="15"/>
                      <a:pt x="31" y="17"/>
                      <a:pt x="29" y="19"/>
                    </a:cubicBezTo>
                    <a:cubicBezTo>
                      <a:pt x="27" y="22"/>
                      <a:pt x="25" y="23"/>
                      <a:pt x="22" y="24"/>
                    </a:cubicBezTo>
                    <a:cubicBezTo>
                      <a:pt x="22" y="24"/>
                      <a:pt x="22" y="24"/>
                      <a:pt x="22" y="24"/>
                    </a:cubicBezTo>
                    <a:cubicBezTo>
                      <a:pt x="24" y="25"/>
                      <a:pt x="26" y="27"/>
                      <a:pt x="28" y="31"/>
                    </a:cubicBezTo>
                    <a:lnTo>
                      <a:pt x="34" y="44"/>
                    </a:lnTo>
                    <a:close/>
                    <a:moveTo>
                      <a:pt x="21" y="13"/>
                    </a:moveTo>
                    <a:cubicBezTo>
                      <a:pt x="21" y="9"/>
                      <a:pt x="19" y="7"/>
                      <a:pt x="14" y="7"/>
                    </a:cubicBezTo>
                    <a:cubicBezTo>
                      <a:pt x="10" y="7"/>
                      <a:pt x="10" y="7"/>
                      <a:pt x="10" y="7"/>
                    </a:cubicBezTo>
                    <a:cubicBezTo>
                      <a:pt x="10" y="19"/>
                      <a:pt x="10" y="19"/>
                      <a:pt x="10" y="19"/>
                    </a:cubicBezTo>
                    <a:cubicBezTo>
                      <a:pt x="14" y="19"/>
                      <a:pt x="14" y="19"/>
                      <a:pt x="14" y="19"/>
                    </a:cubicBezTo>
                    <a:cubicBezTo>
                      <a:pt x="16" y="19"/>
                      <a:pt x="18" y="19"/>
                      <a:pt x="19" y="18"/>
                    </a:cubicBezTo>
                    <a:cubicBezTo>
                      <a:pt x="21" y="16"/>
                      <a:pt x="21" y="15"/>
                      <a:pt x="2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3" name="Rectangle 136"/>
              <p:cNvSpPr>
                <a:spLocks noChangeArrowheads="1"/>
              </p:cNvSpPr>
              <p:nvPr/>
            </p:nvSpPr>
            <p:spPr bwMode="auto">
              <a:xfrm>
                <a:off x="2018010" y="5650811"/>
                <a:ext cx="13670" cy="5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4" name="Freeform 137"/>
              <p:cNvSpPr>
                <a:spLocks/>
              </p:cNvSpPr>
              <p:nvPr/>
            </p:nvSpPr>
            <p:spPr bwMode="auto">
              <a:xfrm>
                <a:off x="2039274" y="5650811"/>
                <a:ext cx="45567" cy="56200"/>
              </a:xfrm>
              <a:custGeom>
                <a:avLst/>
                <a:gdLst>
                  <a:gd name="T0" fmla="*/ 30 w 30"/>
                  <a:gd name="T1" fmla="*/ 7 h 37"/>
                  <a:gd name="T2" fmla="*/ 19 w 30"/>
                  <a:gd name="T3" fmla="*/ 7 h 37"/>
                  <a:gd name="T4" fmla="*/ 19 w 30"/>
                  <a:gd name="T5" fmla="*/ 37 h 37"/>
                  <a:gd name="T6" fmla="*/ 10 w 30"/>
                  <a:gd name="T7" fmla="*/ 37 h 37"/>
                  <a:gd name="T8" fmla="*/ 10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0" y="37"/>
                    </a:lnTo>
                    <a:lnTo>
                      <a:pt x="10"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5" name="Freeform 138"/>
              <p:cNvSpPr>
                <a:spLocks/>
              </p:cNvSpPr>
              <p:nvPr/>
            </p:nvSpPr>
            <p:spPr bwMode="auto">
              <a:xfrm>
                <a:off x="2087880" y="5650811"/>
                <a:ext cx="50124" cy="56200"/>
              </a:xfrm>
              <a:custGeom>
                <a:avLst/>
                <a:gdLst>
                  <a:gd name="T0" fmla="*/ 39 w 39"/>
                  <a:gd name="T1" fmla="*/ 0 h 44"/>
                  <a:gd name="T2" fmla="*/ 24 w 39"/>
                  <a:gd name="T3" fmla="*/ 28 h 44"/>
                  <a:gd name="T4" fmla="*/ 24 w 39"/>
                  <a:gd name="T5" fmla="*/ 44 h 44"/>
                  <a:gd name="T6" fmla="*/ 14 w 39"/>
                  <a:gd name="T7" fmla="*/ 44 h 44"/>
                  <a:gd name="T8" fmla="*/ 14 w 39"/>
                  <a:gd name="T9" fmla="*/ 28 h 44"/>
                  <a:gd name="T10" fmla="*/ 0 w 39"/>
                  <a:gd name="T11" fmla="*/ 0 h 44"/>
                  <a:gd name="T12" fmla="*/ 12 w 39"/>
                  <a:gd name="T13" fmla="*/ 0 h 44"/>
                  <a:gd name="T14" fmla="*/ 19 w 39"/>
                  <a:gd name="T15" fmla="*/ 16 h 44"/>
                  <a:gd name="T16" fmla="*/ 20 w 39"/>
                  <a:gd name="T17" fmla="*/ 20 h 44"/>
                  <a:gd name="T18" fmla="*/ 20 w 39"/>
                  <a:gd name="T19" fmla="*/ 20 h 44"/>
                  <a:gd name="T20" fmla="*/ 21 w 39"/>
                  <a:gd name="T21" fmla="*/ 16 h 44"/>
                  <a:gd name="T22" fmla="*/ 28 w 39"/>
                  <a:gd name="T23" fmla="*/ 0 h 44"/>
                  <a:gd name="T24" fmla="*/ 39 w 39"/>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4">
                    <a:moveTo>
                      <a:pt x="39" y="0"/>
                    </a:moveTo>
                    <a:cubicBezTo>
                      <a:pt x="24" y="28"/>
                      <a:pt x="24" y="28"/>
                      <a:pt x="24" y="28"/>
                    </a:cubicBezTo>
                    <a:cubicBezTo>
                      <a:pt x="24" y="44"/>
                      <a:pt x="24" y="44"/>
                      <a:pt x="24" y="44"/>
                    </a:cubicBezTo>
                    <a:cubicBezTo>
                      <a:pt x="14" y="44"/>
                      <a:pt x="14" y="44"/>
                      <a:pt x="14" y="44"/>
                    </a:cubicBezTo>
                    <a:cubicBezTo>
                      <a:pt x="14" y="28"/>
                      <a:pt x="14" y="28"/>
                      <a:pt x="14" y="28"/>
                    </a:cubicBezTo>
                    <a:cubicBezTo>
                      <a:pt x="0" y="0"/>
                      <a:pt x="0" y="0"/>
                      <a:pt x="0" y="0"/>
                    </a:cubicBezTo>
                    <a:cubicBezTo>
                      <a:pt x="12" y="0"/>
                      <a:pt x="12" y="0"/>
                      <a:pt x="12" y="0"/>
                    </a:cubicBezTo>
                    <a:cubicBezTo>
                      <a:pt x="19" y="16"/>
                      <a:pt x="19" y="16"/>
                      <a:pt x="19" y="16"/>
                    </a:cubicBezTo>
                    <a:cubicBezTo>
                      <a:pt x="20" y="20"/>
                      <a:pt x="20" y="20"/>
                      <a:pt x="20" y="20"/>
                    </a:cubicBezTo>
                    <a:cubicBezTo>
                      <a:pt x="20" y="20"/>
                      <a:pt x="20" y="20"/>
                      <a:pt x="20" y="20"/>
                    </a:cubicBezTo>
                    <a:cubicBezTo>
                      <a:pt x="20" y="18"/>
                      <a:pt x="20" y="17"/>
                      <a:pt x="21" y="16"/>
                    </a:cubicBezTo>
                    <a:cubicBezTo>
                      <a:pt x="28" y="0"/>
                      <a:pt x="28" y="0"/>
                      <a:pt x="28"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37956" name="Freeform 139"/>
            <p:cNvSpPr>
              <a:spLocks/>
            </p:cNvSpPr>
            <p:nvPr/>
          </p:nvSpPr>
          <p:spPr bwMode="auto">
            <a:xfrm>
              <a:off x="677992"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7" name="Line 140"/>
            <p:cNvSpPr>
              <a:spLocks noChangeShapeType="1"/>
            </p:cNvSpPr>
            <p:nvPr/>
          </p:nvSpPr>
          <p:spPr bwMode="auto">
            <a:xfrm flipH="1" flipV="1">
              <a:off x="787354" y="5442213"/>
              <a:ext cx="142778" cy="1761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8" name="Freeform 141"/>
            <p:cNvSpPr>
              <a:spLocks/>
            </p:cNvSpPr>
            <p:nvPr/>
          </p:nvSpPr>
          <p:spPr bwMode="auto">
            <a:xfrm>
              <a:off x="1284039"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9" name="Line 142"/>
            <p:cNvSpPr>
              <a:spLocks noChangeShapeType="1"/>
            </p:cNvSpPr>
            <p:nvPr/>
          </p:nvSpPr>
          <p:spPr bwMode="auto">
            <a:xfrm flipH="1" flipV="1">
              <a:off x="1472385" y="5399684"/>
              <a:ext cx="63794" cy="21872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0" name="Freeform 143"/>
            <p:cNvSpPr>
              <a:spLocks/>
            </p:cNvSpPr>
            <p:nvPr/>
          </p:nvSpPr>
          <p:spPr bwMode="auto">
            <a:xfrm>
              <a:off x="1880973"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1" name="Line 144"/>
            <p:cNvSpPr>
              <a:spLocks noChangeShapeType="1"/>
            </p:cNvSpPr>
            <p:nvPr/>
          </p:nvSpPr>
          <p:spPr bwMode="auto">
            <a:xfrm flipV="1">
              <a:off x="2133113" y="5498413"/>
              <a:ext cx="192902" cy="1199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2" name="Oval 145"/>
            <p:cNvSpPr>
              <a:spLocks noChangeArrowheads="1"/>
            </p:cNvSpPr>
            <p:nvPr/>
          </p:nvSpPr>
          <p:spPr bwMode="auto">
            <a:xfrm>
              <a:off x="1499725"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3" name="Line 146"/>
            <p:cNvSpPr>
              <a:spLocks noChangeShapeType="1"/>
            </p:cNvSpPr>
            <p:nvPr/>
          </p:nvSpPr>
          <p:spPr bwMode="auto">
            <a:xfrm>
              <a:off x="1391882" y="6121168"/>
              <a:ext cx="300745"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4" name="Oval 147"/>
            <p:cNvSpPr>
              <a:spLocks noChangeArrowheads="1"/>
            </p:cNvSpPr>
            <p:nvPr/>
          </p:nvSpPr>
          <p:spPr bwMode="auto">
            <a:xfrm>
              <a:off x="2184756"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5" name="Line 148"/>
            <p:cNvSpPr>
              <a:spLocks noChangeShapeType="1"/>
            </p:cNvSpPr>
            <p:nvPr/>
          </p:nvSpPr>
          <p:spPr bwMode="auto">
            <a:xfrm>
              <a:off x="2000967" y="6121168"/>
              <a:ext cx="303783"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6" name="Oval 149"/>
            <p:cNvSpPr>
              <a:spLocks noChangeArrowheads="1"/>
            </p:cNvSpPr>
            <p:nvPr/>
          </p:nvSpPr>
          <p:spPr bwMode="auto">
            <a:xfrm>
              <a:off x="2395885"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7" name="Rectangle 150"/>
            <p:cNvSpPr>
              <a:spLocks noChangeArrowheads="1"/>
            </p:cNvSpPr>
            <p:nvPr/>
          </p:nvSpPr>
          <p:spPr bwMode="auto">
            <a:xfrm>
              <a:off x="2406517"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8" name="Rectangle 151"/>
            <p:cNvSpPr>
              <a:spLocks noChangeArrowheads="1"/>
            </p:cNvSpPr>
            <p:nvPr/>
          </p:nvSpPr>
          <p:spPr bwMode="auto">
            <a:xfrm>
              <a:off x="2398923"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9" name="Oval 152"/>
            <p:cNvSpPr>
              <a:spLocks noChangeArrowheads="1"/>
            </p:cNvSpPr>
            <p:nvPr/>
          </p:nvSpPr>
          <p:spPr bwMode="auto">
            <a:xfrm>
              <a:off x="1859708"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0" name="Rectangle 153"/>
            <p:cNvSpPr>
              <a:spLocks noChangeArrowheads="1"/>
            </p:cNvSpPr>
            <p:nvPr/>
          </p:nvSpPr>
          <p:spPr bwMode="auto">
            <a:xfrm>
              <a:off x="1868821"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1" name="Rectangle 154"/>
            <p:cNvSpPr>
              <a:spLocks noChangeArrowheads="1"/>
            </p:cNvSpPr>
            <p:nvPr/>
          </p:nvSpPr>
          <p:spPr bwMode="auto">
            <a:xfrm>
              <a:off x="1864265" y="5323738"/>
              <a:ext cx="12151"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2" name="Oval 155"/>
            <p:cNvSpPr>
              <a:spLocks noChangeArrowheads="1"/>
            </p:cNvSpPr>
            <p:nvPr/>
          </p:nvSpPr>
          <p:spPr bwMode="auto">
            <a:xfrm>
              <a:off x="1794395"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3" name="Rectangle 156"/>
            <p:cNvSpPr>
              <a:spLocks noChangeArrowheads="1"/>
            </p:cNvSpPr>
            <p:nvPr/>
          </p:nvSpPr>
          <p:spPr bwMode="auto">
            <a:xfrm>
              <a:off x="180350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4" name="Rectangle 157"/>
            <p:cNvSpPr>
              <a:spLocks noChangeArrowheads="1"/>
            </p:cNvSpPr>
            <p:nvPr/>
          </p:nvSpPr>
          <p:spPr bwMode="auto">
            <a:xfrm>
              <a:off x="179743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5" name="Oval 158"/>
            <p:cNvSpPr>
              <a:spLocks noChangeArrowheads="1"/>
            </p:cNvSpPr>
            <p:nvPr/>
          </p:nvSpPr>
          <p:spPr bwMode="auto">
            <a:xfrm>
              <a:off x="1258218"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6" name="Rectangle 159"/>
            <p:cNvSpPr>
              <a:spLocks noChangeArrowheads="1"/>
            </p:cNvSpPr>
            <p:nvPr/>
          </p:nvSpPr>
          <p:spPr bwMode="auto">
            <a:xfrm>
              <a:off x="1267331"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7" name="Rectangle 160"/>
            <p:cNvSpPr>
              <a:spLocks noChangeArrowheads="1"/>
            </p:cNvSpPr>
            <p:nvPr/>
          </p:nvSpPr>
          <p:spPr bwMode="auto">
            <a:xfrm>
              <a:off x="126125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8" name="Oval 161"/>
            <p:cNvSpPr>
              <a:spLocks noChangeArrowheads="1"/>
            </p:cNvSpPr>
            <p:nvPr/>
          </p:nvSpPr>
          <p:spPr bwMode="auto">
            <a:xfrm>
              <a:off x="1192904"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9" name="Rectangle 162"/>
            <p:cNvSpPr>
              <a:spLocks noChangeArrowheads="1"/>
            </p:cNvSpPr>
            <p:nvPr/>
          </p:nvSpPr>
          <p:spPr bwMode="auto">
            <a:xfrm>
              <a:off x="120201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0" name="Rectangle 163"/>
            <p:cNvSpPr>
              <a:spLocks noChangeArrowheads="1"/>
            </p:cNvSpPr>
            <p:nvPr/>
          </p:nvSpPr>
          <p:spPr bwMode="auto">
            <a:xfrm>
              <a:off x="119594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1" name="Oval 164"/>
            <p:cNvSpPr>
              <a:spLocks noChangeArrowheads="1"/>
            </p:cNvSpPr>
            <p:nvPr/>
          </p:nvSpPr>
          <p:spPr bwMode="auto">
            <a:xfrm>
              <a:off x="655209"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2" name="Rectangle 165"/>
            <p:cNvSpPr>
              <a:spLocks noChangeArrowheads="1"/>
            </p:cNvSpPr>
            <p:nvPr/>
          </p:nvSpPr>
          <p:spPr bwMode="auto">
            <a:xfrm>
              <a:off x="664322"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3" name="Rectangle 166"/>
            <p:cNvSpPr>
              <a:spLocks noChangeArrowheads="1"/>
            </p:cNvSpPr>
            <p:nvPr/>
          </p:nvSpPr>
          <p:spPr bwMode="auto">
            <a:xfrm>
              <a:off x="65976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4" name="Rectangle 167"/>
            <p:cNvSpPr>
              <a:spLocks noChangeArrowheads="1"/>
            </p:cNvSpPr>
            <p:nvPr/>
          </p:nvSpPr>
          <p:spPr bwMode="auto">
            <a:xfrm>
              <a:off x="468382" y="6248757"/>
              <a:ext cx="2576079" cy="21265"/>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5" name="Freeform 99"/>
          <p:cNvSpPr>
            <a:spLocks/>
          </p:cNvSpPr>
          <p:nvPr/>
        </p:nvSpPr>
        <p:spPr bwMode="auto">
          <a:xfrm rot="5400000">
            <a:off x="1262607" y="2560780"/>
            <a:ext cx="207963" cy="15240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Freeform 9"/>
          <p:cNvSpPr>
            <a:spLocks noEditPoints="1"/>
          </p:cNvSpPr>
          <p:nvPr/>
        </p:nvSpPr>
        <p:spPr bwMode="auto">
          <a:xfrm>
            <a:off x="4288857" y="1391784"/>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8" name="Freeform 9"/>
          <p:cNvSpPr>
            <a:spLocks noEditPoints="1"/>
          </p:cNvSpPr>
          <p:nvPr/>
        </p:nvSpPr>
        <p:spPr bwMode="auto">
          <a:xfrm>
            <a:off x="4288857"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9" name="Freeform 9"/>
          <p:cNvSpPr>
            <a:spLocks noEditPoints="1"/>
          </p:cNvSpPr>
          <p:nvPr/>
        </p:nvSpPr>
        <p:spPr bwMode="auto">
          <a:xfrm>
            <a:off x="4288857" y="5383212"/>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0" name="Freeform 9"/>
          <p:cNvSpPr>
            <a:spLocks noEditPoints="1"/>
          </p:cNvSpPr>
          <p:nvPr/>
        </p:nvSpPr>
        <p:spPr bwMode="auto">
          <a:xfrm>
            <a:off x="7975486"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12894493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pic>
        <p:nvPicPr>
          <p:cNvPr id="10" name="Picture 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871737" y="2135029"/>
            <a:ext cx="8281683" cy="4585300"/>
          </a:xfrm>
          <a:prstGeom prst="rect">
            <a:avLst/>
          </a:prstGeom>
        </p:spPr>
      </p:pic>
      <p:sp>
        <p:nvSpPr>
          <p:cNvPr id="3" name="TextBox 2"/>
          <p:cNvSpPr txBox="1"/>
          <p:nvPr/>
        </p:nvSpPr>
        <p:spPr>
          <a:xfrm>
            <a:off x="2811075" y="1191373"/>
            <a:ext cx="5847285" cy="640416"/>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solidFill>
                  <a:srgbClr val="92D050"/>
                </a:solidFill>
                <a:latin typeface="Segoe UI Light"/>
              </a:rPr>
              <a:t>Customers in every one of the </a:t>
            </a:r>
            <a:r>
              <a:rPr lang="en-US" sz="2448" dirty="0" smtClean="0">
                <a:solidFill>
                  <a:srgbClr val="92D050"/>
                </a:solidFill>
                <a:latin typeface="Segoe UI Light"/>
              </a:rPr>
              <a:t>21 </a:t>
            </a:r>
            <a:r>
              <a:rPr lang="en-US" sz="2448" dirty="0">
                <a:solidFill>
                  <a:srgbClr val="92D050"/>
                </a:solidFill>
                <a:latin typeface="Segoe UI Light"/>
              </a:rPr>
              <a:t>regions!</a:t>
            </a:r>
          </a:p>
        </p:txBody>
      </p:sp>
    </p:spTree>
    <p:extLst>
      <p:ext uri="{BB962C8B-B14F-4D97-AF65-F5344CB8AC3E}">
        <p14:creationId xmlns:p14="http://schemas.microsoft.com/office/powerpoint/2010/main" val="1146831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grpSp>
        <p:nvGrpSpPr>
          <p:cNvPr id="12" name="Group 11"/>
          <p:cNvGrpSpPr/>
          <p:nvPr/>
        </p:nvGrpSpPr>
        <p:grpSpPr>
          <a:xfrm>
            <a:off x="341301" y="2019235"/>
            <a:ext cx="2881336" cy="2650678"/>
            <a:chOff x="7907243" y="1523236"/>
            <a:chExt cx="1829537" cy="1834437"/>
          </a:xfrm>
        </p:grpSpPr>
        <p:sp>
          <p:nvSpPr>
            <p:cNvPr id="6" name="Rectangle 5"/>
            <p:cNvSpPr>
              <a:spLocks noChangeAspect="1"/>
            </p:cNvSpPr>
            <p:nvPr/>
          </p:nvSpPr>
          <p:spPr bwMode="auto">
            <a:xfrm>
              <a:off x="7907243" y="1528873"/>
              <a:ext cx="182953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10" name="TextBox 9"/>
            <p:cNvSpPr txBox="1"/>
            <p:nvPr/>
          </p:nvSpPr>
          <p:spPr>
            <a:xfrm>
              <a:off x="8377704" y="1523236"/>
              <a:ext cx="904482" cy="348129"/>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CUSTOMERS</a:t>
              </a:r>
            </a:p>
          </p:txBody>
        </p:sp>
        <p:sp>
          <p:nvSpPr>
            <p:cNvPr id="11" name="TextBox 10"/>
            <p:cNvSpPr txBox="1"/>
            <p:nvPr/>
          </p:nvSpPr>
          <p:spPr>
            <a:xfrm>
              <a:off x="8059983" y="2123929"/>
              <a:ext cx="1539929" cy="806735"/>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3.2K+</a:t>
              </a:r>
            </a:p>
          </p:txBody>
        </p:sp>
      </p:grpSp>
      <p:grpSp>
        <p:nvGrpSpPr>
          <p:cNvPr id="29" name="Group 28"/>
          <p:cNvGrpSpPr/>
          <p:nvPr/>
        </p:nvGrpSpPr>
        <p:grpSpPr>
          <a:xfrm>
            <a:off x="3270187" y="2019235"/>
            <a:ext cx="2881336" cy="2650678"/>
            <a:chOff x="7907243" y="1523236"/>
            <a:chExt cx="1829537" cy="1834437"/>
          </a:xfrm>
          <a:solidFill>
            <a:srgbClr val="7030A0"/>
          </a:solidFill>
        </p:grpSpPr>
        <p:sp>
          <p:nvSpPr>
            <p:cNvPr id="30" name="Rectangle 29"/>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1" name="TextBox 30"/>
            <p:cNvSpPr txBox="1"/>
            <p:nvPr/>
          </p:nvSpPr>
          <p:spPr>
            <a:xfrm>
              <a:off x="8276426" y="1523236"/>
              <a:ext cx="1107038"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CALLS / MONTH</a:t>
              </a:r>
            </a:p>
          </p:txBody>
        </p:sp>
        <p:sp>
          <p:nvSpPr>
            <p:cNvPr id="32" name="TextBox 31"/>
            <p:cNvSpPr txBox="1"/>
            <p:nvPr/>
          </p:nvSpPr>
          <p:spPr>
            <a:xfrm>
              <a:off x="8061541" y="2123929"/>
              <a:ext cx="1536815"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1.1B+</a:t>
              </a:r>
            </a:p>
          </p:txBody>
        </p:sp>
      </p:grpSp>
      <p:grpSp>
        <p:nvGrpSpPr>
          <p:cNvPr id="33" name="Group 32"/>
          <p:cNvGrpSpPr/>
          <p:nvPr/>
        </p:nvGrpSpPr>
        <p:grpSpPr>
          <a:xfrm>
            <a:off x="6204845" y="2020733"/>
            <a:ext cx="2881336" cy="2642533"/>
            <a:chOff x="7907243" y="1528873"/>
            <a:chExt cx="1829537" cy="1828800"/>
          </a:xfrm>
          <a:solidFill>
            <a:schemeClr val="accent6"/>
          </a:solidFill>
        </p:grpSpPr>
        <p:sp>
          <p:nvSpPr>
            <p:cNvPr id="34" name="Rectangle 33"/>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5" name="TextBox 34"/>
            <p:cNvSpPr txBox="1"/>
            <p:nvPr/>
          </p:nvSpPr>
          <p:spPr>
            <a:xfrm>
              <a:off x="8056123" y="1530654"/>
              <a:ext cx="1547652" cy="348129"/>
            </a:xfrm>
            <a:prstGeom prst="rect">
              <a:avLst/>
            </a:prstGeom>
            <a:grpFill/>
            <a:ln>
              <a:noFill/>
            </a:ln>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PORTAL VISITS / MONTH</a:t>
              </a:r>
            </a:p>
          </p:txBody>
        </p:sp>
        <p:sp>
          <p:nvSpPr>
            <p:cNvPr id="36" name="TextBox 35"/>
            <p:cNvSpPr txBox="1"/>
            <p:nvPr/>
          </p:nvSpPr>
          <p:spPr>
            <a:xfrm>
              <a:off x="7977973" y="2123929"/>
              <a:ext cx="170395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470K+</a:t>
              </a:r>
            </a:p>
          </p:txBody>
        </p:sp>
      </p:grpSp>
      <p:grpSp>
        <p:nvGrpSpPr>
          <p:cNvPr id="37" name="Group 36"/>
          <p:cNvGrpSpPr/>
          <p:nvPr/>
        </p:nvGrpSpPr>
        <p:grpSpPr>
          <a:xfrm>
            <a:off x="9137417" y="2008778"/>
            <a:ext cx="2881336" cy="2650678"/>
            <a:chOff x="7907243" y="1523236"/>
            <a:chExt cx="1829537" cy="1834437"/>
          </a:xfrm>
          <a:solidFill>
            <a:schemeClr val="accent5"/>
          </a:solidFill>
        </p:grpSpPr>
        <p:sp>
          <p:nvSpPr>
            <p:cNvPr id="38" name="Rectangle 37"/>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9" name="TextBox 38"/>
            <p:cNvSpPr txBox="1"/>
            <p:nvPr/>
          </p:nvSpPr>
          <p:spPr>
            <a:xfrm>
              <a:off x="8370855" y="1523236"/>
              <a:ext cx="918185"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DEVELOPERS</a:t>
              </a:r>
            </a:p>
          </p:txBody>
        </p:sp>
        <p:sp>
          <p:nvSpPr>
            <p:cNvPr id="40" name="TextBox 39"/>
            <p:cNvSpPr txBox="1"/>
            <p:nvPr/>
          </p:nvSpPr>
          <p:spPr>
            <a:xfrm>
              <a:off x="8115003" y="2123929"/>
              <a:ext cx="142989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31K+</a:t>
              </a:r>
            </a:p>
          </p:txBody>
        </p:sp>
      </p:grpSp>
    </p:spTree>
    <p:extLst>
      <p:ext uri="{BB962C8B-B14F-4D97-AF65-F5344CB8AC3E}">
        <p14:creationId xmlns:p14="http://schemas.microsoft.com/office/powerpoint/2010/main" val="251724360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sp>
        <p:nvSpPr>
          <p:cNvPr id="6" name="Text Placeholder 5"/>
          <p:cNvSpPr>
            <a:spLocks noGrp="1"/>
          </p:cNvSpPr>
          <p:nvPr>
            <p:ph type="body" sz="quarter" idx="10"/>
          </p:nvPr>
        </p:nvSpPr>
        <p:spPr>
          <a:xfrm>
            <a:off x="275484" y="1212848"/>
            <a:ext cx="3873875" cy="4482282"/>
          </a:xfrm>
        </p:spPr>
        <p:txBody>
          <a:bodyPr/>
          <a:lstStyle/>
          <a:p>
            <a:r>
              <a:rPr lang="en-US" sz="2040" dirty="0"/>
              <a:t>Management API</a:t>
            </a:r>
          </a:p>
          <a:p>
            <a:r>
              <a:rPr lang="en-US" sz="2040" dirty="0"/>
              <a:t>Static VIP</a:t>
            </a:r>
          </a:p>
          <a:p>
            <a:r>
              <a:rPr lang="en-US" sz="2040" dirty="0"/>
              <a:t>OAuth 2.0</a:t>
            </a:r>
          </a:p>
          <a:p>
            <a:r>
              <a:rPr lang="en-US" sz="2040" dirty="0"/>
              <a:t>Backup &amp; restore</a:t>
            </a:r>
          </a:p>
          <a:p>
            <a:r>
              <a:rPr lang="en-US" sz="2040" dirty="0"/>
              <a:t>Mutual certificate authentication</a:t>
            </a:r>
          </a:p>
          <a:p>
            <a:r>
              <a:rPr lang="en-US" sz="2040" dirty="0"/>
              <a:t>"Root" APIs</a:t>
            </a:r>
          </a:p>
          <a:p>
            <a:r>
              <a:rPr lang="en-US" sz="2040" dirty="0"/>
              <a:t>Subscription-less products</a:t>
            </a:r>
          </a:p>
          <a:p>
            <a:r>
              <a:rPr lang="en-US" sz="2040" dirty="0"/>
              <a:t>HTTP support</a:t>
            </a:r>
          </a:p>
          <a:p>
            <a:r>
              <a:rPr lang="en-US" sz="2040" dirty="0"/>
              <a:t>Subscription per app</a:t>
            </a:r>
          </a:p>
          <a:p>
            <a:r>
              <a:rPr lang="en-US" sz="2040" dirty="0"/>
              <a:t>Performance improvements</a:t>
            </a:r>
          </a:p>
        </p:txBody>
      </p:sp>
      <p:sp>
        <p:nvSpPr>
          <p:cNvPr id="7" name="Text Placeholder 6"/>
          <p:cNvSpPr>
            <a:spLocks noGrp="1"/>
          </p:cNvSpPr>
          <p:nvPr>
            <p:ph type="body" sz="quarter" idx="11"/>
          </p:nvPr>
        </p:nvSpPr>
        <p:spPr>
          <a:xfrm>
            <a:off x="4542178" y="1212848"/>
            <a:ext cx="4656101" cy="4482282"/>
          </a:xfrm>
        </p:spPr>
        <p:txBody>
          <a:bodyPr/>
          <a:lstStyle/>
          <a:p>
            <a:r>
              <a:rPr lang="en-US" sz="2040" dirty="0"/>
              <a:t>Multi-region deployment</a:t>
            </a:r>
          </a:p>
          <a:p>
            <a:r>
              <a:rPr lang="en-US" sz="2040" dirty="0"/>
              <a:t>Developer portal delegation</a:t>
            </a:r>
          </a:p>
          <a:p>
            <a:r>
              <a:rPr lang="en-US" sz="2040" dirty="0"/>
              <a:t>Custom subscription keys</a:t>
            </a:r>
          </a:p>
          <a:p>
            <a:r>
              <a:rPr lang="en-US" sz="2040" dirty="0"/>
              <a:t>Azure VPN support</a:t>
            </a:r>
          </a:p>
          <a:p>
            <a:r>
              <a:rPr lang="en-US" sz="2040" dirty="0"/>
              <a:t>Azure Active Directory support</a:t>
            </a:r>
          </a:p>
          <a:p>
            <a:r>
              <a:rPr lang="en-US" sz="2040" dirty="0"/>
              <a:t>API import from Swagger 2.0</a:t>
            </a:r>
          </a:p>
          <a:p>
            <a:r>
              <a:rPr lang="en-US" sz="2040" dirty="0"/>
              <a:t>Improved response caching</a:t>
            </a:r>
          </a:p>
          <a:p>
            <a:r>
              <a:rPr lang="en-US" sz="2040" dirty="0"/>
              <a:t>Improved API import</a:t>
            </a:r>
          </a:p>
          <a:p>
            <a:r>
              <a:rPr lang="en-US" sz="2040" dirty="0"/>
              <a:t>Improved console and documentation</a:t>
            </a:r>
          </a:p>
          <a:p>
            <a:r>
              <a:rPr lang="en-US" sz="2040" dirty="0"/>
              <a:t>Check Header policy</a:t>
            </a:r>
          </a:p>
        </p:txBody>
      </p:sp>
      <p:sp>
        <p:nvSpPr>
          <p:cNvPr id="8" name="Text Placeholder 6"/>
          <p:cNvSpPr txBox="1">
            <a:spLocks/>
          </p:cNvSpPr>
          <p:nvPr/>
        </p:nvSpPr>
        <p:spPr>
          <a:xfrm>
            <a:off x="8851228" y="1212848"/>
            <a:ext cx="4051780" cy="3147014"/>
          </a:xfrm>
          <a:prstGeom prst="rect">
            <a:avLst/>
          </a:prstGeom>
        </p:spPr>
        <p:txBody>
          <a:bodyPr vert="horz" wrap="square" lIns="149217" tIns="93260" rIns="149217" bIns="93260"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FFFFFF"/>
              </a:buClr>
            </a:pPr>
            <a:r>
              <a:rPr lang="en-US" sz="2040" dirty="0">
                <a:gradFill>
                  <a:gsLst>
                    <a:gs pos="12389">
                      <a:srgbClr val="47D8FF"/>
                    </a:gs>
                    <a:gs pos="31000">
                      <a:srgbClr val="47D8FF"/>
                    </a:gs>
                  </a:gsLst>
                  <a:lin ang="5400000" scaled="0"/>
                </a:gradFill>
              </a:rPr>
              <a:t>Validate JWT policy</a:t>
            </a:r>
          </a:p>
          <a:p>
            <a:pPr>
              <a:buClr>
                <a:srgbClr val="FFFFFF"/>
              </a:buClr>
            </a:pPr>
            <a:r>
              <a:rPr lang="en-US" sz="2040" dirty="0">
                <a:gradFill>
                  <a:gsLst>
                    <a:gs pos="12389">
                      <a:srgbClr val="47D8FF"/>
                    </a:gs>
                    <a:gs pos="31000">
                      <a:srgbClr val="47D8FF"/>
                    </a:gs>
                  </a:gsLst>
                  <a:lin ang="5400000" scaled="0"/>
                </a:gradFill>
              </a:rPr>
              <a:t>Set backend policy</a:t>
            </a:r>
          </a:p>
          <a:p>
            <a:pPr>
              <a:buClr>
                <a:srgbClr val="FFFFFF"/>
              </a:buClr>
            </a:pPr>
            <a:r>
              <a:rPr lang="en-US" sz="2040" dirty="0">
                <a:gradFill>
                  <a:gsLst>
                    <a:gs pos="12389">
                      <a:srgbClr val="47D8FF"/>
                    </a:gs>
                    <a:gs pos="31000">
                      <a:srgbClr val="47D8FF"/>
                    </a:gs>
                  </a:gsLst>
                  <a:lin ang="5400000" scaled="0"/>
                </a:gradFill>
              </a:rPr>
              <a:t>Set body policy</a:t>
            </a:r>
          </a:p>
          <a:p>
            <a:pPr>
              <a:buClr>
                <a:srgbClr val="FFFFFF"/>
              </a:buClr>
            </a:pPr>
            <a:r>
              <a:rPr lang="en-US" sz="2040" dirty="0">
                <a:gradFill>
                  <a:gsLst>
                    <a:gs pos="12389">
                      <a:srgbClr val="47D8FF"/>
                    </a:gs>
                    <a:gs pos="31000">
                      <a:srgbClr val="47D8FF"/>
                    </a:gs>
                  </a:gsLst>
                  <a:lin ang="5400000" scaled="0"/>
                </a:gradFill>
              </a:rPr>
              <a:t>Control flow policy</a:t>
            </a:r>
          </a:p>
          <a:p>
            <a:pPr>
              <a:buClr>
                <a:srgbClr val="FFFFFF"/>
              </a:buClr>
            </a:pPr>
            <a:r>
              <a:rPr lang="en-US" sz="2040" dirty="0">
                <a:gradFill>
                  <a:gsLst>
                    <a:gs pos="12389">
                      <a:srgbClr val="47D8FF"/>
                    </a:gs>
                    <a:gs pos="31000">
                      <a:srgbClr val="47D8FF"/>
                    </a:gs>
                  </a:gsLst>
                  <a:lin ang="5400000" scaled="0"/>
                </a:gradFill>
              </a:rPr>
              <a:t>Set context variable policy</a:t>
            </a:r>
          </a:p>
          <a:p>
            <a:pPr>
              <a:buClr>
                <a:srgbClr val="FFFFFF"/>
              </a:buClr>
            </a:pPr>
            <a:r>
              <a:rPr lang="en-US" sz="2040" dirty="0">
                <a:gradFill>
                  <a:gsLst>
                    <a:gs pos="12389">
                      <a:srgbClr val="47D8FF"/>
                    </a:gs>
                    <a:gs pos="31000">
                      <a:srgbClr val="47D8FF"/>
                    </a:gs>
                  </a:gsLst>
                  <a:lin ang="5400000" scaled="0"/>
                </a:gradFill>
              </a:rPr>
              <a:t>Policy expressions</a:t>
            </a:r>
          </a:p>
          <a:p>
            <a:pPr>
              <a:buClr>
                <a:srgbClr val="FFFFFF"/>
              </a:buClr>
            </a:pPr>
            <a:r>
              <a:rPr lang="en-US" sz="2040" dirty="0">
                <a:gradFill>
                  <a:gsLst>
                    <a:gs pos="12389">
                      <a:srgbClr val="47D8FF"/>
                    </a:gs>
                    <a:gs pos="31000">
                      <a:srgbClr val="47D8FF"/>
                    </a:gs>
                  </a:gsLst>
                  <a:lin ang="5400000" scaled="0"/>
                </a:gradFill>
              </a:rPr>
              <a:t>and more...</a:t>
            </a:r>
          </a:p>
        </p:txBody>
      </p:sp>
    </p:spTree>
    <p:extLst>
      <p:ext uri="{BB962C8B-B14F-4D97-AF65-F5344CB8AC3E}">
        <p14:creationId xmlns:p14="http://schemas.microsoft.com/office/powerpoint/2010/main" val="42864793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API Management </a:t>
            </a:r>
            <a:r>
              <a:rPr lang="en-US" dirty="0" smtClean="0"/>
              <a:t>tour</a:t>
            </a:r>
            <a:endParaRPr lang="en-US" dirty="0"/>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885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806674" y="906462"/>
            <a:ext cx="1974685" cy="2222718"/>
            <a:chOff x="1806674" y="212822"/>
            <a:chExt cx="1974685" cy="2222718"/>
          </a:xfrm>
        </p:grpSpPr>
        <p:pic>
          <p:nvPicPr>
            <p:cNvPr id="3" name="Picture 2"/>
            <p:cNvPicPr>
              <a:picLocks noChangeAspect="1"/>
            </p:cNvPicPr>
            <p:nvPr/>
          </p:nvPicPr>
          <p:blipFill>
            <a:blip r:embed="rId2"/>
            <a:stretch>
              <a:fillRect/>
            </a:stretch>
          </p:blipFill>
          <p:spPr>
            <a:xfrm>
              <a:off x="1806674" y="1012481"/>
              <a:ext cx="1974685" cy="917283"/>
            </a:xfrm>
            <a:prstGeom prst="rect">
              <a:avLst/>
            </a:prstGeom>
          </p:spPr>
        </p:pic>
        <p:sp>
          <p:nvSpPr>
            <p:cNvPr id="15" name="TextBox 14"/>
            <p:cNvSpPr txBox="1"/>
            <p:nvPr/>
          </p:nvSpPr>
          <p:spPr>
            <a:xfrm>
              <a:off x="2130195" y="212822"/>
              <a:ext cx="138287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Patrons</a:t>
              </a:r>
            </a:p>
          </p:txBody>
        </p:sp>
        <p:grpSp>
          <p:nvGrpSpPr>
            <p:cNvPr id="25" name="Group 88"/>
            <p:cNvGrpSpPr>
              <a:grpSpLocks/>
            </p:cNvGrpSpPr>
            <p:nvPr/>
          </p:nvGrpSpPr>
          <p:grpSpPr bwMode="auto">
            <a:xfrm>
              <a:off x="2565657" y="1484449"/>
              <a:ext cx="511957" cy="951091"/>
              <a:chOff x="4968850" y="576504"/>
              <a:chExt cx="674375" cy="1213027"/>
            </a:xfrm>
          </p:grpSpPr>
          <p:sp>
            <p:nvSpPr>
              <p:cNvPr id="26" name="Freeform 7"/>
              <p:cNvSpPr>
                <a:spLocks noEditPoints="1"/>
              </p:cNvSpPr>
              <p:nvPr/>
            </p:nvSpPr>
            <p:spPr bwMode="auto">
              <a:xfrm>
                <a:off x="4968850" y="576504"/>
                <a:ext cx="674375" cy="1213027"/>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solidFill>
                <a:schemeClr val="tx1"/>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27" name="Freeform 8"/>
              <p:cNvSpPr>
                <a:spLocks/>
              </p:cNvSpPr>
              <p:nvPr/>
            </p:nvSpPr>
            <p:spPr bwMode="auto">
              <a:xfrm>
                <a:off x="5028795" y="660675"/>
                <a:ext cx="554486" cy="1049638"/>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p:cNvGrpSpPr/>
          <p:nvPr/>
        </p:nvGrpSpPr>
        <p:grpSpPr>
          <a:xfrm>
            <a:off x="1665699" y="3421062"/>
            <a:ext cx="8784947" cy="1731510"/>
            <a:chOff x="1665699" y="4878829"/>
            <a:chExt cx="8784947" cy="1731510"/>
          </a:xfrm>
        </p:grpSpPr>
        <p:sp>
          <p:nvSpPr>
            <p:cNvPr id="36" name="Rectangle 35"/>
            <p:cNvSpPr/>
            <p:nvPr/>
          </p:nvSpPr>
          <p:spPr bwMode="auto">
            <a:xfrm>
              <a:off x="1665699" y="5173662"/>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914" y="4878829"/>
              <a:ext cx="1689445" cy="1689445"/>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645" y="5144634"/>
              <a:ext cx="1157837" cy="1157837"/>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5458" y="5180962"/>
              <a:ext cx="1085182" cy="1085182"/>
            </a:xfrm>
            <a:prstGeom prst="rect">
              <a:avLst/>
            </a:prstGeom>
          </p:spPr>
        </p:pic>
        <p:sp>
          <p:nvSpPr>
            <p:cNvPr id="44" name="TextBox 43"/>
            <p:cNvSpPr txBox="1"/>
            <p:nvPr/>
          </p:nvSpPr>
          <p:spPr>
            <a:xfrm>
              <a:off x="1692515" y="5965314"/>
              <a:ext cx="248824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Reservation API</a:t>
              </a:r>
            </a:p>
          </p:txBody>
        </p:sp>
        <p:sp>
          <p:nvSpPr>
            <p:cNvPr id="45" name="TextBox 44"/>
            <p:cNvSpPr txBox="1"/>
            <p:nvPr/>
          </p:nvSpPr>
          <p:spPr>
            <a:xfrm>
              <a:off x="4957729" y="5965314"/>
              <a:ext cx="205870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Wait List API</a:t>
              </a:r>
            </a:p>
          </p:txBody>
        </p:sp>
        <p:sp>
          <p:nvSpPr>
            <p:cNvPr id="46" name="TextBox 45"/>
            <p:cNvSpPr txBox="1"/>
            <p:nvPr/>
          </p:nvSpPr>
          <p:spPr>
            <a:xfrm>
              <a:off x="8228696" y="5965314"/>
              <a:ext cx="186814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Loyalty API</a:t>
              </a:r>
            </a:p>
          </p:txBody>
        </p:sp>
      </p:grpSp>
      <p:grpSp>
        <p:nvGrpSpPr>
          <p:cNvPr id="55" name="Group 54"/>
          <p:cNvGrpSpPr/>
          <p:nvPr/>
        </p:nvGrpSpPr>
        <p:grpSpPr>
          <a:xfrm>
            <a:off x="8344756" y="910360"/>
            <a:ext cx="2623680" cy="2102998"/>
            <a:chOff x="8344756" y="216720"/>
            <a:chExt cx="2623680" cy="2102998"/>
          </a:xfrm>
        </p:grpSpPr>
        <p:sp>
          <p:nvSpPr>
            <p:cNvPr id="18" name="TextBox 17"/>
            <p:cNvSpPr txBox="1"/>
            <p:nvPr/>
          </p:nvSpPr>
          <p:spPr>
            <a:xfrm>
              <a:off x="8455557" y="216720"/>
              <a:ext cx="194873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Site Visitors</a:t>
              </a:r>
            </a:p>
          </p:txBody>
        </p:sp>
        <p:grpSp>
          <p:nvGrpSpPr>
            <p:cNvPr id="48" name="Group 47"/>
            <p:cNvGrpSpPr/>
            <p:nvPr/>
          </p:nvGrpSpPr>
          <p:grpSpPr>
            <a:xfrm>
              <a:off x="9684674" y="776003"/>
              <a:ext cx="1283762" cy="1309392"/>
              <a:chOff x="8733938" y="698549"/>
              <a:chExt cx="1874128" cy="1745823"/>
            </a:xfrm>
          </p:grpSpPr>
          <p:pic>
            <p:nvPicPr>
              <p:cNvPr id="31" name="Picture 96" descr="Azure_Icons-0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33938" y="698549"/>
                <a:ext cx="1874128" cy="174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bwMode="auto">
              <a:xfrm>
                <a:off x="9124793" y="1104434"/>
                <a:ext cx="966103" cy="6957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4"/>
              <p:cNvSpPr>
                <a:spLocks noChangeAspect="1" noEditPoints="1"/>
              </p:cNvSpPr>
              <p:nvPr/>
            </p:nvSpPr>
            <p:spPr bwMode="black">
              <a:xfrm>
                <a:off x="9274072" y="1118540"/>
                <a:ext cx="667543" cy="667541"/>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 name="Freeform 48"/>
            <p:cNvSpPr>
              <a:spLocks noChangeAspect="1"/>
            </p:cNvSpPr>
            <p:nvPr/>
          </p:nvSpPr>
          <p:spPr bwMode="black">
            <a:xfrm>
              <a:off x="8344756" y="808315"/>
              <a:ext cx="1315001" cy="1511403"/>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 name="Group 55"/>
          <p:cNvGrpSpPr/>
          <p:nvPr/>
        </p:nvGrpSpPr>
        <p:grpSpPr>
          <a:xfrm>
            <a:off x="1665699" y="3612664"/>
            <a:ext cx="8784947" cy="1436677"/>
            <a:chOff x="1665699" y="3195798"/>
            <a:chExt cx="8784947" cy="1436677"/>
          </a:xfrm>
        </p:grpSpPr>
        <p:pic>
          <p:nvPicPr>
            <p:cNvPr id="4" name="Picture 3"/>
            <p:cNvPicPr>
              <a:picLocks noChangeAspect="1"/>
            </p:cNvPicPr>
            <p:nvPr/>
          </p:nvPicPr>
          <p:blipFill>
            <a:blip r:embed="rId7"/>
            <a:stretch>
              <a:fillRect/>
            </a:stretch>
          </p:blipFill>
          <p:spPr>
            <a:xfrm>
              <a:off x="3932237" y="3511835"/>
              <a:ext cx="827346" cy="716233"/>
            </a:xfrm>
            <a:prstGeom prst="rect">
              <a:avLst/>
            </a:prstGeom>
          </p:spPr>
        </p:pic>
        <p:sp>
          <p:nvSpPr>
            <p:cNvPr id="49" name="Rectangle 48"/>
            <p:cNvSpPr/>
            <p:nvPr/>
          </p:nvSpPr>
          <p:spPr bwMode="auto">
            <a:xfrm>
              <a:off x="1665699" y="3195798"/>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TextBox 49"/>
            <p:cNvSpPr txBox="1"/>
            <p:nvPr/>
          </p:nvSpPr>
          <p:spPr>
            <a:xfrm>
              <a:off x="4699306" y="3600204"/>
              <a:ext cx="271773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API Management</a:t>
              </a:r>
            </a:p>
          </p:txBody>
        </p:sp>
      </p:grpSp>
      <p:grpSp>
        <p:nvGrpSpPr>
          <p:cNvPr id="54" name="Group 53"/>
          <p:cNvGrpSpPr/>
          <p:nvPr/>
        </p:nvGrpSpPr>
        <p:grpSpPr>
          <a:xfrm>
            <a:off x="5202909" y="906462"/>
            <a:ext cx="1726384" cy="2370040"/>
            <a:chOff x="5202909" y="212822"/>
            <a:chExt cx="1726384" cy="2370040"/>
          </a:xfrm>
        </p:grpSpPr>
        <p:pic>
          <p:nvPicPr>
            <p:cNvPr id="7" name="Picture 6"/>
            <p:cNvPicPr>
              <a:picLocks noChangeAspect="1"/>
            </p:cNvPicPr>
            <p:nvPr/>
          </p:nvPicPr>
          <p:blipFill>
            <a:blip r:embed="rId8"/>
            <a:stretch>
              <a:fillRect/>
            </a:stretch>
          </p:blipFill>
          <p:spPr>
            <a:xfrm>
              <a:off x="5202909" y="840686"/>
              <a:ext cx="933700" cy="1742176"/>
            </a:xfrm>
            <a:prstGeom prst="rect">
              <a:avLst/>
            </a:prstGeom>
          </p:spPr>
        </p:pic>
        <p:sp>
          <p:nvSpPr>
            <p:cNvPr id="16" name="TextBox 15"/>
            <p:cNvSpPr txBox="1"/>
            <p:nvPr/>
          </p:nvSpPr>
          <p:spPr>
            <a:xfrm>
              <a:off x="5491991" y="212822"/>
              <a:ext cx="1132361"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Hosts</a:t>
              </a:r>
            </a:p>
          </p:txBody>
        </p:sp>
        <p:grpSp>
          <p:nvGrpSpPr>
            <p:cNvPr id="28" name="Group 91"/>
            <p:cNvGrpSpPr>
              <a:grpSpLocks/>
            </p:cNvGrpSpPr>
            <p:nvPr/>
          </p:nvGrpSpPr>
          <p:grpSpPr bwMode="auto">
            <a:xfrm>
              <a:off x="6236049" y="977042"/>
              <a:ext cx="693244" cy="920020"/>
              <a:chOff x="5711308" y="755141"/>
              <a:chExt cx="892098" cy="1217269"/>
            </a:xfrm>
          </p:grpSpPr>
          <p:sp>
            <p:nvSpPr>
              <p:cNvPr id="29" name="Freeform 8"/>
              <p:cNvSpPr>
                <a:spLocks/>
              </p:cNvSpPr>
              <p:nvPr/>
            </p:nvSpPr>
            <p:spPr bwMode="auto">
              <a:xfrm>
                <a:off x="5711308" y="755141"/>
                <a:ext cx="892098" cy="1217269"/>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solidFill>
                <a:srgbClr val="FFFFFF"/>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30" name="Freeform 8"/>
              <p:cNvSpPr>
                <a:spLocks/>
              </p:cNvSpPr>
              <p:nvPr/>
            </p:nvSpPr>
            <p:spPr bwMode="auto">
              <a:xfrm>
                <a:off x="5761512" y="844020"/>
                <a:ext cx="791691" cy="1047240"/>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Freeform 110"/>
            <p:cNvSpPr>
              <a:spLocks noChangeAspect="1" noEditPoints="1"/>
            </p:cNvSpPr>
            <p:nvPr/>
          </p:nvSpPr>
          <p:spPr bwMode="black">
            <a:xfrm>
              <a:off x="6402207" y="1280269"/>
              <a:ext cx="477326" cy="48010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tx1"/>
            </a:solidFill>
            <a:ln>
              <a:noFill/>
            </a:ln>
            <a:extLst/>
          </p:spPr>
          <p:txBody>
            <a:bodyPr lIns="69953" tIns="34976" rIns="69953" bIns="34976"/>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mn-lt"/>
                <a:ea typeface="+mn-ea"/>
              </a:endParaRPr>
            </a:p>
          </p:txBody>
        </p:sp>
      </p:grpSp>
      <p:sp>
        <p:nvSpPr>
          <p:cNvPr id="58" name="Title 1"/>
          <p:cNvSpPr txBox="1">
            <a:spLocks/>
          </p:cNvSpPr>
          <p:nvPr/>
        </p:nvSpPr>
        <p:spPr>
          <a:xfrm>
            <a:off x="274639" y="6826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“HostMe” Project</a:t>
            </a:r>
            <a:endPar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237581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51979E-6 -7.26282E-7 L 2.51979E-6 0.25011 " pathEditMode="relative" rAng="0" ptsTypes="AA">
                                      <p:cBhvr>
                                        <p:cTn id="23" dur="2000" fill="hold"/>
                                        <p:tgtEl>
                                          <p:spTgt spid="57"/>
                                        </p:tgtEl>
                                        <p:attrNameLst>
                                          <p:attrName>ppt_x</p:attrName>
                                          <p:attrName>ppt_y</p:attrName>
                                        </p:attrNameLst>
                                      </p:cBhvr>
                                      <p:rCtr x="0" y="12506"/>
                                    </p:animMotion>
                                  </p:childTnLst>
                                </p:cTn>
                              </p:par>
                              <p:par>
                                <p:cTn id="24" presetID="53" presetClass="entr" presetSubtype="16" fill="hold" nodeType="withEffect">
                                  <p:stCondLst>
                                    <p:cond delay="700"/>
                                  </p:stCondLst>
                                  <p:childTnLst>
                                    <p:set>
                                      <p:cBhvr>
                                        <p:cTn id="25" dur="1" fill="hold">
                                          <p:stCondLst>
                                            <p:cond delay="0"/>
                                          </p:stCondLst>
                                        </p:cTn>
                                        <p:tgtEl>
                                          <p:spTgt spid="56"/>
                                        </p:tgtEl>
                                        <p:attrNameLst>
                                          <p:attrName>style.visibility</p:attrName>
                                        </p:attrNameLst>
                                      </p:cBhvr>
                                      <p:to>
                                        <p:strVal val="visible"/>
                                      </p:to>
                                    </p:set>
                                    <p:anim calcmode="lin" valueType="num">
                                      <p:cBhvr>
                                        <p:cTn id="26" dur="1400" fill="hold"/>
                                        <p:tgtEl>
                                          <p:spTgt spid="56"/>
                                        </p:tgtEl>
                                        <p:attrNameLst>
                                          <p:attrName>ppt_w</p:attrName>
                                        </p:attrNameLst>
                                      </p:cBhvr>
                                      <p:tavLst>
                                        <p:tav tm="0">
                                          <p:val>
                                            <p:fltVal val="0"/>
                                          </p:val>
                                        </p:tav>
                                        <p:tav tm="100000">
                                          <p:val>
                                            <p:strVal val="#ppt_w"/>
                                          </p:val>
                                        </p:tav>
                                      </p:tavLst>
                                    </p:anim>
                                    <p:anim calcmode="lin" valueType="num">
                                      <p:cBhvr>
                                        <p:cTn id="27" dur="1400" fill="hold"/>
                                        <p:tgtEl>
                                          <p:spTgt spid="56"/>
                                        </p:tgtEl>
                                        <p:attrNameLst>
                                          <p:attrName>ppt_h</p:attrName>
                                        </p:attrNameLst>
                                      </p:cBhvr>
                                      <p:tavLst>
                                        <p:tav tm="0">
                                          <p:val>
                                            <p:fltVal val="0"/>
                                          </p:val>
                                        </p:tav>
                                        <p:tav tm="100000">
                                          <p:val>
                                            <p:strVal val="#ppt_h"/>
                                          </p:val>
                                        </p:tav>
                                      </p:tavLst>
                                    </p:anim>
                                    <p:animEffect transition="in" filter="fade">
                                      <p:cBhvr>
                                        <p:cTn id="28" dur="14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Accelerate API Publishing with Azure API Management</a:t>
            </a:r>
            <a:endParaRPr lang="en-US" dirty="0"/>
          </a:p>
        </p:txBody>
      </p:sp>
      <p:sp>
        <p:nvSpPr>
          <p:cNvPr id="31747" name="Text Placeholder 2"/>
          <p:cNvSpPr>
            <a:spLocks noGrp="1"/>
          </p:cNvSpPr>
          <p:nvPr>
            <p:ph type="body" sz="quarter" idx="12"/>
          </p:nvPr>
        </p:nvSpPr>
        <p:spPr>
          <a:xfrm>
            <a:off x="274701" y="4524847"/>
            <a:ext cx="7315137" cy="1828007"/>
          </a:xfrm>
        </p:spPr>
        <p:txBody>
          <a:bodyPr/>
          <a:lstStyle/>
          <a:p>
            <a:endParaRPr lang="en-US" altLang="en-US" dirty="0" smtClean="0"/>
          </a:p>
        </p:txBody>
      </p:sp>
    </p:spTree>
    <p:extLst>
      <p:ext uri="{BB962C8B-B14F-4D97-AF65-F5344CB8AC3E}">
        <p14:creationId xmlns:p14="http://schemas.microsoft.com/office/powerpoint/2010/main" val="27220839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61938"/>
            <a:ext cx="11888787" cy="835025"/>
          </a:xfrm>
        </p:spPr>
        <p:txBody>
          <a:bodyPr/>
          <a:lstStyle/>
          <a:p>
            <a:r>
              <a:rPr lang="en-US" dirty="0" smtClean="0"/>
              <a:t>How to get started</a:t>
            </a:r>
            <a:endParaRPr lang="en-US" dirty="0"/>
          </a:p>
        </p:txBody>
      </p:sp>
      <p:sp>
        <p:nvSpPr>
          <p:cNvPr id="5" name="Text Placeholder 4"/>
          <p:cNvSpPr>
            <a:spLocks noGrp="1"/>
          </p:cNvSpPr>
          <p:nvPr>
            <p:ph type="body" sz="quarter" idx="4294967295"/>
          </p:nvPr>
        </p:nvSpPr>
        <p:spPr>
          <a:xfrm>
            <a:off x="655637" y="1532549"/>
            <a:ext cx="7270750" cy="2635250"/>
          </a:xfrm>
        </p:spPr>
        <p:txBody>
          <a:bodyPr/>
          <a:lstStyle/>
          <a:p>
            <a:pPr marL="0" indent="0">
              <a:buNone/>
            </a:pPr>
            <a:r>
              <a:rPr lang="en-US" dirty="0" smtClean="0"/>
              <a:t>Try API Management</a:t>
            </a:r>
          </a:p>
          <a:p>
            <a:pPr marL="241300" lvl="1" indent="0">
              <a:buNone/>
            </a:pPr>
            <a:r>
              <a:rPr lang="en-US" dirty="0" smtClean="0">
                <a:hlinkClick r:id="rId2"/>
              </a:rPr>
              <a:t>http://aka.ms/apimrocks</a:t>
            </a:r>
            <a:r>
              <a:rPr lang="en-US" dirty="0" smtClean="0"/>
              <a:t> </a:t>
            </a:r>
          </a:p>
          <a:p>
            <a:pPr marL="342900" lvl="1" indent="0">
              <a:buNone/>
            </a:pPr>
            <a:endParaRPr lang="en-US" dirty="0"/>
          </a:p>
          <a:p>
            <a:pPr marL="0" indent="0">
              <a:buNone/>
            </a:pPr>
            <a:r>
              <a:rPr lang="en-US" dirty="0" smtClean="0"/>
              <a:t>Ask a question or request support</a:t>
            </a:r>
          </a:p>
          <a:p>
            <a:pPr marL="241300" lvl="1" indent="0">
              <a:buNone/>
            </a:pPr>
            <a:r>
              <a:rPr lang="en-US" dirty="0" smtClean="0">
                <a:hlinkClick r:id="rId3"/>
              </a:rPr>
              <a:t>mailto:apimgmt@microsoft.com</a:t>
            </a:r>
            <a:r>
              <a:rPr lang="en-US" dirty="0" smtClean="0"/>
              <a:t> </a:t>
            </a:r>
            <a:endParaRPr lang="en-US" dirty="0"/>
          </a:p>
        </p:txBody>
      </p:sp>
      <p:sp>
        <p:nvSpPr>
          <p:cNvPr id="2" name="Text Placeholder 1"/>
          <p:cNvSpPr>
            <a:spLocks noGrp="1"/>
          </p:cNvSpPr>
          <p:nvPr>
            <p:ph type="body" sz="quarter" idx="4294967295"/>
          </p:nvPr>
        </p:nvSpPr>
        <p:spPr>
          <a:xfrm>
            <a:off x="7361237" y="1530473"/>
            <a:ext cx="5486400" cy="5022850"/>
          </a:xfrm>
        </p:spPr>
        <p:txBody>
          <a:bodyPr/>
          <a:lstStyle/>
          <a:p>
            <a:pPr marL="0" indent="0">
              <a:buNone/>
            </a:pPr>
            <a:r>
              <a:rPr lang="en-US" dirty="0" smtClean="0"/>
              <a:t>Resources</a:t>
            </a:r>
          </a:p>
          <a:p>
            <a:pPr marL="342900" lvl="1" indent="0">
              <a:lnSpc>
                <a:spcPct val="150000"/>
              </a:lnSpc>
              <a:buNone/>
            </a:pPr>
            <a:r>
              <a:rPr lang="en-US" dirty="0" smtClean="0"/>
              <a:t>Product information</a:t>
            </a:r>
          </a:p>
          <a:p>
            <a:pPr marL="571500" lvl="2" indent="0">
              <a:buNone/>
            </a:pPr>
            <a:r>
              <a:rPr lang="en-US" dirty="0" smtClean="0">
                <a:hlinkClick r:id="rId2"/>
              </a:rPr>
              <a:t>http</a:t>
            </a:r>
            <a:r>
              <a:rPr lang="en-US" dirty="0">
                <a:hlinkClick r:id="rId2"/>
              </a:rPr>
              <a:t>://aka.ms/apimrocks</a:t>
            </a:r>
            <a:r>
              <a:rPr lang="en-US" dirty="0"/>
              <a:t> </a:t>
            </a:r>
          </a:p>
          <a:p>
            <a:pPr marL="342900" lvl="1" indent="0">
              <a:buNone/>
            </a:pPr>
            <a:r>
              <a:rPr lang="en-US" dirty="0" smtClean="0"/>
              <a:t>Documentation and updates</a:t>
            </a:r>
            <a:endParaRPr lang="en-US" dirty="0"/>
          </a:p>
          <a:p>
            <a:pPr marL="571500" lvl="2" indent="0">
              <a:buNone/>
            </a:pPr>
            <a:r>
              <a:rPr lang="en-US" dirty="0">
                <a:hlinkClick r:id="rId4"/>
              </a:rPr>
              <a:t>http://aka.ms/apimdocs</a:t>
            </a:r>
            <a:r>
              <a:rPr lang="en-US" dirty="0"/>
              <a:t> </a:t>
            </a:r>
          </a:p>
          <a:p>
            <a:pPr marL="342900" lvl="1" indent="0">
              <a:buNone/>
            </a:pPr>
            <a:r>
              <a:rPr lang="en-US" dirty="0"/>
              <a:t>Videos</a:t>
            </a:r>
          </a:p>
          <a:p>
            <a:pPr marL="571500" lvl="2" indent="0">
              <a:buNone/>
            </a:pPr>
            <a:r>
              <a:rPr lang="en-US" dirty="0">
                <a:hlinkClick r:id="rId5"/>
              </a:rPr>
              <a:t>http://aka.ms/apimvideos</a:t>
            </a:r>
            <a:r>
              <a:rPr lang="en-US" dirty="0"/>
              <a:t> </a:t>
            </a:r>
          </a:p>
          <a:p>
            <a:pPr marL="342900" lvl="1" indent="0">
              <a:buNone/>
            </a:pPr>
            <a:r>
              <a:rPr lang="en-US" dirty="0"/>
              <a:t>Forum</a:t>
            </a:r>
          </a:p>
          <a:p>
            <a:pPr marL="571500" lvl="2" indent="0">
              <a:buNone/>
            </a:pPr>
            <a:r>
              <a:rPr lang="en-US" dirty="0">
                <a:hlinkClick r:id="rId6"/>
              </a:rPr>
              <a:t>http://aka.ms/apimforum</a:t>
            </a:r>
            <a:r>
              <a:rPr lang="en-US" dirty="0"/>
              <a:t> </a:t>
            </a:r>
          </a:p>
          <a:p>
            <a:pPr marL="342900" lvl="1" indent="0">
              <a:buNone/>
            </a:pPr>
            <a:r>
              <a:rPr lang="en-US" dirty="0" err="1"/>
              <a:t>Changelog</a:t>
            </a:r>
            <a:endParaRPr lang="en-US" dirty="0"/>
          </a:p>
          <a:p>
            <a:pPr marL="571500" lvl="2" indent="0">
              <a:buNone/>
            </a:pPr>
            <a:r>
              <a:rPr lang="en-US" dirty="0">
                <a:hlinkClick r:id="rId7"/>
              </a:rPr>
              <a:t>http://aka.ms/clog</a:t>
            </a:r>
            <a:r>
              <a:rPr lang="en-US" dirty="0"/>
              <a:t> </a:t>
            </a:r>
          </a:p>
        </p:txBody>
      </p:sp>
    </p:spTree>
    <p:extLst>
      <p:ext uri="{BB962C8B-B14F-4D97-AF65-F5344CB8AC3E}">
        <p14:creationId xmlns:p14="http://schemas.microsoft.com/office/powerpoint/2010/main" val="96114526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7077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68320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034" y="1675635"/>
            <a:ext cx="9742430" cy="1828541"/>
          </a:xfrm>
        </p:spPr>
        <p:txBody>
          <a:bodyPr/>
          <a:lstStyle/>
          <a:p>
            <a:r>
              <a:rPr lang="en-US" dirty="0">
                <a:solidFill>
                  <a:schemeClr val="tx2"/>
                </a:solidFill>
              </a:rPr>
              <a:t>quick audience poll</a:t>
            </a:r>
          </a:p>
        </p:txBody>
      </p:sp>
    </p:spTree>
    <p:extLst>
      <p:ext uri="{BB962C8B-B14F-4D97-AF65-F5344CB8AC3E}">
        <p14:creationId xmlns:p14="http://schemas.microsoft.com/office/powerpoint/2010/main" val="184224322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84647"/>
          </a:xfrm>
          <a:prstGeom prst="rect">
            <a:avLst/>
          </a:prstGeom>
        </p:spPr>
        <p:txBody>
          <a:bodyPr>
            <a:spAutoFit/>
          </a:bodyPr>
          <a:lstStyle/>
          <a:p>
            <a:pPr algn="ctr" defTabSz="932597"/>
            <a:r>
              <a:rPr lang="en-US" sz="3199" dirty="0" smtClean="0">
                <a:solidFill>
                  <a:srgbClr val="FFFF00"/>
                </a:solidFill>
              </a:rPr>
              <a:t>Work with or connect to APIs?</a:t>
            </a:r>
            <a:endParaRPr lang="en-US" sz="3199" dirty="0">
              <a:solidFill>
                <a:srgbClr val="FFFF00"/>
              </a:solidFill>
            </a:endParaRPr>
          </a:p>
        </p:txBody>
      </p:sp>
    </p:spTree>
    <p:extLst>
      <p:ext uri="{BB962C8B-B14F-4D97-AF65-F5344CB8AC3E}">
        <p14:creationId xmlns:p14="http://schemas.microsoft.com/office/powerpoint/2010/main" val="1245292593"/>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96286"/>
          </a:xfrm>
          <a:prstGeom prst="rect">
            <a:avLst/>
          </a:prstGeom>
        </p:spPr>
        <p:txBody>
          <a:bodyPr>
            <a:spAutoFit/>
          </a:bodyPr>
          <a:lstStyle/>
          <a:p>
            <a:pPr algn="ctr" defTabSz="932597"/>
            <a:r>
              <a:rPr lang="en-US" sz="3199" dirty="0" smtClean="0">
                <a:solidFill>
                  <a:srgbClr val="FFFF00"/>
                </a:solidFill>
              </a:rPr>
              <a:t>Actively </a:t>
            </a:r>
            <a:r>
              <a:rPr lang="en-US" sz="3199" dirty="0">
                <a:solidFill>
                  <a:srgbClr val="FFFF00"/>
                </a:solidFill>
              </a:rPr>
              <a:t>involved with </a:t>
            </a:r>
            <a:r>
              <a:rPr lang="en-US" sz="3199" dirty="0" smtClean="0">
                <a:solidFill>
                  <a:srgbClr val="FFFF00"/>
                </a:solidFill>
              </a:rPr>
              <a:t>APIs?</a:t>
            </a:r>
            <a:endParaRPr lang="en-US" sz="3199" dirty="0">
              <a:solidFill>
                <a:srgbClr val="FFFF00"/>
              </a:solidFill>
            </a:endParaRPr>
          </a:p>
        </p:txBody>
      </p:sp>
    </p:spTree>
    <p:extLst>
      <p:ext uri="{BB962C8B-B14F-4D97-AF65-F5344CB8AC3E}">
        <p14:creationId xmlns:p14="http://schemas.microsoft.com/office/powerpoint/2010/main" val="193386999"/>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35315" y="3140600"/>
            <a:ext cx="6215769" cy="1076961"/>
          </a:xfrm>
          <a:prstGeom prst="rect">
            <a:avLst/>
          </a:prstGeom>
        </p:spPr>
        <p:txBody>
          <a:bodyPr>
            <a:spAutoFit/>
          </a:bodyPr>
          <a:lstStyle/>
          <a:p>
            <a:pPr algn="ctr" defTabSz="932597"/>
            <a:r>
              <a:rPr lang="en-US" sz="3199" dirty="0" smtClean="0">
                <a:solidFill>
                  <a:srgbClr val="FF8C00"/>
                </a:solidFill>
              </a:rPr>
              <a:t>Heard/used </a:t>
            </a:r>
            <a:r>
              <a:rPr lang="en-US" sz="3199" dirty="0">
                <a:solidFill>
                  <a:srgbClr val="FF8C00"/>
                </a:solidFill>
              </a:rPr>
              <a:t>API </a:t>
            </a:r>
            <a:r>
              <a:rPr lang="en-US" sz="3199" dirty="0" smtClean="0">
                <a:solidFill>
                  <a:srgbClr val="FF8C00"/>
                </a:solidFill>
              </a:rPr>
              <a:t>Management before?</a:t>
            </a:r>
            <a:endParaRPr lang="en-US" sz="3199" dirty="0">
              <a:solidFill>
                <a:srgbClr val="FF8C00"/>
              </a:solidFill>
            </a:endParaRPr>
          </a:p>
        </p:txBody>
      </p:sp>
    </p:spTree>
    <p:extLst>
      <p:ext uri="{BB962C8B-B14F-4D97-AF65-F5344CB8AC3E}">
        <p14:creationId xmlns:p14="http://schemas.microsoft.com/office/powerpoint/2010/main" val="2319156867"/>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IManagementOverview_high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Tree>
    <p:extLst>
      <p:ext uri="{BB962C8B-B14F-4D97-AF65-F5344CB8AC3E}">
        <p14:creationId xmlns:p14="http://schemas.microsoft.com/office/powerpoint/2010/main" val="4160411218"/>
      </p:ext>
    </p:extLst>
  </p:cSld>
  <p:clrMapOvr>
    <a:masterClrMapping/>
  </p:clrMapOvr>
  <p:transition spd="slow">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67" y="248668"/>
            <a:ext cx="7171155" cy="9280316"/>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21719" y="401375"/>
            <a:ext cx="357276" cy="819069"/>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649312" y="2044266"/>
            <a:ext cx="1139260" cy="3618660"/>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085221" y="682990"/>
            <a:ext cx="1391874" cy="3768947"/>
          </a:xfrm>
          <a:prstGeom prst="rect">
            <a:avLst/>
          </a:prstGeom>
        </p:spPr>
      </p:pic>
      <p:grpSp>
        <p:nvGrpSpPr>
          <p:cNvPr id="2" name="Group 1"/>
          <p:cNvGrpSpPr/>
          <p:nvPr/>
        </p:nvGrpSpPr>
        <p:grpSpPr>
          <a:xfrm>
            <a:off x="2533542" y="574711"/>
            <a:ext cx="688843" cy="3761154"/>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636512" y="1300115"/>
            <a:ext cx="1379647" cy="4572876"/>
          </a:xfrm>
          <a:prstGeom prst="rect">
            <a:avLst/>
          </a:prstGeom>
        </p:spPr>
      </p:pic>
      <p:sp>
        <p:nvSpPr>
          <p:cNvPr id="7" name="Title 6"/>
          <p:cNvSpPr>
            <a:spLocks noGrp="1"/>
          </p:cNvSpPr>
          <p:nvPr>
            <p:ph type="title"/>
          </p:nvPr>
        </p:nvSpPr>
        <p:spPr>
          <a:xfrm>
            <a:off x="426343" y="311795"/>
            <a:ext cx="11887878" cy="917575"/>
          </a:xfrm>
        </p:spPr>
        <p:txBody>
          <a:bodyPr/>
          <a:lstStyle/>
          <a:p>
            <a:pPr algn="r"/>
            <a:r>
              <a:rPr lang="en-US" dirty="0" smtClean="0"/>
              <a:t>The rise of APIs</a:t>
            </a:r>
            <a:endParaRPr lang="en-US" dirty="0"/>
          </a:p>
        </p:txBody>
      </p:sp>
      <p:sp>
        <p:nvSpPr>
          <p:cNvPr id="9" name="Text Placeholder 8"/>
          <p:cNvSpPr>
            <a:spLocks noGrp="1"/>
          </p:cNvSpPr>
          <p:nvPr>
            <p:ph type="body" sz="quarter" idx="11"/>
          </p:nvPr>
        </p:nvSpPr>
        <p:spPr>
          <a:xfrm>
            <a:off x="7513595" y="1528327"/>
            <a:ext cx="4900053" cy="2718012"/>
          </a:xfrm>
        </p:spPr>
        <p:txBody>
          <a:bodyPr/>
          <a:lstStyle/>
          <a:p>
            <a:pPr>
              <a:lnSpc>
                <a:spcPct val="150000"/>
              </a:lnSpc>
            </a:pPr>
            <a:r>
              <a:rPr lang="en-US" dirty="0" smtClean="0"/>
              <a:t>Cloud platforms and apps</a:t>
            </a:r>
          </a:p>
          <a:p>
            <a:pPr>
              <a:lnSpc>
                <a:spcPct val="150000"/>
              </a:lnSpc>
            </a:pPr>
            <a:r>
              <a:rPr lang="en-US" dirty="0" smtClean="0"/>
              <a:t>“Untethered” life and work</a:t>
            </a:r>
          </a:p>
          <a:p>
            <a:pPr>
              <a:lnSpc>
                <a:spcPct val="150000"/>
              </a:lnSpc>
            </a:pPr>
            <a:r>
              <a:rPr lang="en-US" dirty="0" smtClean="0"/>
              <a:t>API-centric architectures</a:t>
            </a:r>
            <a:endParaRPr lang="en-US" dirty="0"/>
          </a:p>
        </p:txBody>
      </p:sp>
    </p:spTree>
    <p:extLst>
      <p:ext uri="{BB962C8B-B14F-4D97-AF65-F5344CB8AC3E}">
        <p14:creationId xmlns:p14="http://schemas.microsoft.com/office/powerpoint/2010/main" val="376037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2015-05-06T00:00:00-05:00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Vladimir Vinogradsky</External_x0020_Speaker>
    <Session_x0020_Code xmlns="12a172fe-0250-434a-85cf-03b10810c5e5">BRK3708</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12a172fe-0250-434a-85cf-03b10810c5e5"/>
    <ds:schemaRef ds:uri="http://www.w3.org/XML/1998/namespace"/>
    <ds:schemaRef ds:uri="http://purl.org/dc/dcmitype/"/>
  </ds:schemaRefs>
</ds:datastoreItem>
</file>

<file path=customXml/itemProps3.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Microsoft_Ignite_2015_Breakout_Template_v02</Template>
  <TotalTime>268</TotalTime>
  <Words>1402</Words>
  <Application>Microsoft Office PowerPoint</Application>
  <PresentationFormat>Custom</PresentationFormat>
  <Paragraphs>175</Paragraphs>
  <Slides>21</Slides>
  <Notes>11</Notes>
  <HiddenSlides>1</HiddenSlides>
  <MMClips>1</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21</vt:i4>
      </vt:variant>
    </vt:vector>
  </HeadingPairs>
  <TitlesOfParts>
    <vt:vector size="37" baseType="lpstr">
      <vt:lpstr>Arial Unicode MS</vt:lpstr>
      <vt:lpstr>Arial</vt:lpstr>
      <vt:lpstr>Calibri</vt:lpstr>
      <vt:lpstr>Consolas</vt:lpstr>
      <vt:lpstr>ＭＳ Ｐゴシック</vt:lpstr>
      <vt:lpstr>ＭＳ Ｐゴシック</vt:lpstr>
      <vt:lpstr>Segoe UI</vt:lpstr>
      <vt:lpstr>Segoe UI Light</vt:lpstr>
      <vt:lpstr>Segoe UI Semibold</vt:lpstr>
      <vt:lpstr>Segoe UI Semilight</vt:lpstr>
      <vt:lpstr>Wingdings</vt:lpstr>
      <vt:lpstr>5-30610_Microsoft_Ignite_Keynote_Template</vt:lpstr>
      <vt:lpstr>1_5-30610_Microsoft_Ignite_Keynote_Template</vt:lpstr>
      <vt:lpstr>2_5-30610_Microsoft_Ignite_Keynote_Template</vt:lpstr>
      <vt:lpstr>Microsoft AzureCon 2015 Template - Color</vt:lpstr>
      <vt:lpstr>1_Azure Event</vt:lpstr>
      <vt:lpstr>EVALULATE and WIN!  aka.ms/DevCampAKL</vt:lpstr>
      <vt:lpstr>Accelerate API Publishing with Azure API Management</vt:lpstr>
      <vt:lpstr>PowerPoint Presentation</vt:lpstr>
      <vt:lpstr>quick audience poll</vt:lpstr>
      <vt:lpstr>PowerPoint Presentation</vt:lpstr>
      <vt:lpstr>PowerPoint Presentation</vt:lpstr>
      <vt:lpstr>PowerPoint Presentation</vt:lpstr>
      <vt:lpstr>PowerPoint Presentation</vt:lpstr>
      <vt:lpstr>The rise of APIs</vt:lpstr>
      <vt:lpstr>APIs are the engines of growth</vt:lpstr>
      <vt:lpstr>Common scenarios</vt:lpstr>
      <vt:lpstr>Why API Management</vt:lpstr>
      <vt:lpstr>Why API Management</vt:lpstr>
      <vt:lpstr>PowerPoint Presentation</vt:lpstr>
      <vt:lpstr>A year at a glance</vt:lpstr>
      <vt:lpstr>A year at a glance</vt:lpstr>
      <vt:lpstr>A year at a glance</vt:lpstr>
      <vt:lpstr>Azure API Management tour</vt:lpstr>
      <vt:lpstr>PowerPoint Presentation</vt:lpstr>
      <vt:lpstr>How to get started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API Management and the API Economy</dc:title>
  <dc:subject>Microsoft Ignite 2015</dc:subject>
  <dc:creator>Shows</dc:creator>
  <cp:keywords>Microsoft Ignite 2015</cp:keywords>
  <dc:description>Template: Mitchell Derrey, Silver Fox Productions
Formatting: 
Audience Type: Internal/External</dc:description>
  <cp:lastModifiedBy>Vishesh Oberoi</cp:lastModifiedBy>
  <cp:revision>17</cp:revision>
  <dcterms:created xsi:type="dcterms:W3CDTF">2015-05-05T15:55:13Z</dcterms:created>
  <dcterms:modified xsi:type="dcterms:W3CDTF">2015-11-12T00:16:18Z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